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17"/>
  </p:notesMasterIdLst>
  <p:handoutMasterIdLst>
    <p:handoutMasterId r:id="rId18"/>
  </p:handoutMasterIdLst>
  <p:sldIdLst>
    <p:sldId id="1241" r:id="rId3"/>
    <p:sldId id="1750" r:id="rId4"/>
    <p:sldId id="1751" r:id="rId5"/>
    <p:sldId id="1767" r:id="rId6"/>
    <p:sldId id="1764" r:id="rId7"/>
    <p:sldId id="1289" r:id="rId8"/>
    <p:sldId id="1288" r:id="rId9"/>
    <p:sldId id="1722" r:id="rId10"/>
    <p:sldId id="1729" r:id="rId11"/>
    <p:sldId id="1290" r:id="rId12"/>
    <p:sldId id="1687" r:id="rId13"/>
    <p:sldId id="1405" r:id="rId14"/>
    <p:sldId id="1406" r:id="rId15"/>
    <p:sldId id="175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1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67" clrIdx="2">
    <p:extLst>
      <p:ext uri="{19B8F6BF-5375-455C-9EA6-DF929625EA0E}">
        <p15:presenceInfo xmlns:p15="http://schemas.microsoft.com/office/powerpoint/2012/main" userId="S-1-5-21-1663678848-3357185033-1859186257-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3399"/>
    <a:srgbClr val="4F7A32"/>
    <a:srgbClr val="009999"/>
    <a:srgbClr val="CC0000"/>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3615" autoAdjust="0"/>
  </p:normalViewPr>
  <p:slideViewPr>
    <p:cSldViewPr snapToGrid="0">
      <p:cViewPr varScale="1">
        <p:scale>
          <a:sx n="78" d="100"/>
          <a:sy n="78" d="100"/>
        </p:scale>
        <p:origin x="84" y="80"/>
      </p:cViewPr>
      <p:guideLst>
        <p:guide orient="horz" pos="2136"/>
        <p:guide pos="1608"/>
      </p:guideLst>
    </p:cSldViewPr>
  </p:slideViewPr>
  <p:outlineViewPr>
    <p:cViewPr>
      <p:scale>
        <a:sx n="33" d="100"/>
        <a:sy n="33" d="100"/>
      </p:scale>
      <p:origin x="0" y="-34951"/>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66" d="100"/>
          <a:sy n="66" d="100"/>
        </p:scale>
        <p:origin x="2306" y="-1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rtals.iucn.org/offsetpoli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220490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dirty="0"/>
              <a:t>Simply stated, Biodiversity Net Gain (BNG), also sometimes described as Net Positive Impact (NPI), means leaving biodiversity better off following development activity, compared with a clear reference scenario</a:t>
            </a:r>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49312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A0FC43C-2C6D-4538-B28E-7C27247A7658}" type="slidenum">
              <a:rPr lang="en-US" smtClean="0"/>
              <a:pPr>
                <a:defRPr/>
              </a:pPr>
              <a:t>11</a:t>
            </a:fld>
            <a:endParaRPr lang="en-US"/>
          </a:p>
        </p:txBody>
      </p:sp>
      <p:sp>
        <p:nvSpPr>
          <p:cNvPr id="4710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BB49955-4206-4231-9E1A-CD723AFCB8F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90797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171450" lvl="0" indent="-171450">
              <a:buFont typeface="Arial" panose="020B0604020202020204" pitchFamily="34" charset="0"/>
              <a:buChar char="•"/>
            </a:pPr>
            <a:r>
              <a:rPr lang="en-US" sz="1000" dirty="0"/>
              <a:t>Assemble relevant, readily available biodiversity and land use information and spatially explicit data required for the analysis and note significant data gaps and limitations.</a:t>
            </a:r>
            <a:endParaRPr lang="en-GB" sz="1000" dirty="0"/>
          </a:p>
          <a:p>
            <a:pPr marL="171450" lvl="0" indent="-171450">
              <a:buFont typeface="Arial" panose="020B0604020202020204" pitchFamily="34" charset="0"/>
              <a:buChar char="•"/>
            </a:pPr>
            <a:r>
              <a:rPr lang="en-US" sz="1000" dirty="0" err="1"/>
              <a:t>Organise</a:t>
            </a:r>
            <a:r>
              <a:rPr lang="en-US" sz="1000" dirty="0"/>
              <a:t> data in an interim information system.</a:t>
            </a:r>
            <a:endParaRPr lang="en-GB" sz="1000" dirty="0"/>
          </a:p>
          <a:p>
            <a:pPr marL="171450" lvl="0" indent="-171450">
              <a:buFont typeface="Arial" panose="020B0604020202020204" pitchFamily="34" charset="0"/>
              <a:buChar char="•"/>
            </a:pPr>
            <a:r>
              <a:rPr lang="en-US" sz="1000" dirty="0"/>
              <a:t>Define a frame of reference (timeframe, scale, conceptual biophysical reference scenario/ counterfactual, etc.)</a:t>
            </a:r>
            <a:endParaRPr lang="en-GB" sz="1000" dirty="0"/>
          </a:p>
          <a:p>
            <a:pPr marL="171450" lvl="0" indent="-171450">
              <a:buFont typeface="Arial" panose="020B0604020202020204" pitchFamily="34" charset="0"/>
              <a:buChar char="•"/>
            </a:pPr>
            <a:r>
              <a:rPr lang="en-US" sz="1000" dirty="0"/>
              <a:t>Define policy scenario/s to inform the land use change analysis and establish the main policy focus of this policy (e.g. different types of forest or other terrestrial and aquatic systems, or specific species)</a:t>
            </a:r>
            <a:endParaRPr lang="en-GB" sz="1000" dirty="0"/>
          </a:p>
          <a:p>
            <a:pPr marL="171450" lvl="0" indent="-171450">
              <a:buFont typeface="Arial" panose="020B0604020202020204" pitchFamily="34" charset="0"/>
              <a:buChar char="•"/>
            </a:pPr>
            <a:r>
              <a:rPr lang="en-US" sz="1000" dirty="0"/>
              <a:t>Develop proxies and provisional metrics to represent and quantify the extent and quality of the chosen biodiversity component across the study area, and establish provisional exchange rules for losses and gains. </a:t>
            </a:r>
            <a:endParaRPr lang="en-GB" sz="1000" dirty="0"/>
          </a:p>
          <a:p>
            <a:pPr marL="171450" lvl="0" indent="-171450">
              <a:buFont typeface="Arial" panose="020B0604020202020204" pitchFamily="34" charset="0"/>
              <a:buChar char="•"/>
            </a:pPr>
            <a:r>
              <a:rPr lang="en-US" sz="1000" dirty="0"/>
              <a:t>Produce additional input layers, drawing on existing data, where feasible and necessary.</a:t>
            </a:r>
            <a:endParaRPr lang="en-GB" sz="1000" dirty="0"/>
          </a:p>
          <a:p>
            <a:pPr marL="171450" lvl="0" indent="-171450">
              <a:buFont typeface="Arial" panose="020B0604020202020204" pitchFamily="34" charset="0"/>
              <a:buChar char="•"/>
            </a:pPr>
            <a:r>
              <a:rPr lang="en-US" sz="1000" dirty="0"/>
              <a:t>For the chosen timeframe, establish land cover/use patterns across the study area, a) for a starting point (current situation) and b) by projecting likely future land cover/use patterns. Arrange land use/ cover changes according to a chosen policy scenario and scope.  Distinguish between activities and effects that would be considered ‘scheduled’ (i.e. subject to a NG policy) and those that would be exempt from the policy, thus forming part of a background rate of change.</a:t>
            </a:r>
            <a:endParaRPr lang="en-GB" sz="1000" dirty="0"/>
          </a:p>
          <a:p>
            <a:pPr marL="171450" lvl="0" indent="-171450">
              <a:buFont typeface="Arial" panose="020B0604020202020204" pitchFamily="34" charset="0"/>
              <a:buChar char="•"/>
            </a:pPr>
            <a:r>
              <a:rPr lang="en-US" sz="1000" dirty="0"/>
              <a:t>Describe the resulting land use change scenario/s, based on predicted changes between current and future land cover and use patterns, and set out an explicit and plausible reference scenario for the given timeframe.</a:t>
            </a:r>
            <a:endParaRPr lang="en-GB" sz="1000" dirty="0"/>
          </a:p>
          <a:p>
            <a:pPr marL="171450" lvl="0" indent="-171450">
              <a:buFont typeface="Arial" panose="020B0604020202020204" pitchFamily="34" charset="0"/>
              <a:buChar char="•"/>
            </a:pPr>
            <a:r>
              <a:rPr lang="en-US" sz="1000" dirty="0"/>
              <a:t>Estimate potential losses resulting from the changes between the different land cover and use classes.</a:t>
            </a:r>
            <a:endParaRPr lang="en-GB" sz="1000" dirty="0"/>
          </a:p>
          <a:p>
            <a:pPr marL="171450" lvl="0" indent="-171450">
              <a:buFont typeface="Arial" panose="020B0604020202020204" pitchFamily="34" charset="0"/>
              <a:buChar char="•"/>
            </a:pPr>
            <a:r>
              <a:rPr lang="en-US" sz="1000" dirty="0"/>
              <a:t>Develop provisional additionality requirements and gain rules and assess the potential for achieving gains across the study area to counterbalance predicted losses in biodiversity</a:t>
            </a:r>
            <a:endParaRPr lang="en-GB" sz="1000" dirty="0"/>
          </a:p>
          <a:p>
            <a:pPr marL="171450" lvl="0" indent="-171450">
              <a:buFont typeface="Arial" panose="020B0604020202020204" pitchFamily="34" charset="0"/>
              <a:buChar char="•"/>
            </a:pPr>
            <a:r>
              <a:rPr lang="en-US" sz="1000" dirty="0"/>
              <a:t>Assess the extent to which a NG can be achieved for a given state-wide land cover/use change scenario and provisional exchange rules.  Examine the influence of reasonable variations to the rules and offer preliminary conclusions on the feasibility the nature, amount and location of any additional conservation activities that may be needed to achieve NG. </a:t>
            </a:r>
            <a:endParaRPr lang="en-GB" sz="1000"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69648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lvl="0"/>
            <a:endParaRPr lang="en-GB" sz="1000"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5438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14</a:t>
            </a:fld>
            <a:endParaRPr lang="en-GB"/>
          </a:p>
        </p:txBody>
      </p:sp>
    </p:spTree>
    <p:extLst>
      <p:ext uri="{BB962C8B-B14F-4D97-AF65-F5344CB8AC3E}">
        <p14:creationId xmlns:p14="http://schemas.microsoft.com/office/powerpoint/2010/main" val="79067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89706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106074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a:spcBef>
                <a:spcPts val="600"/>
              </a:spcBef>
            </a:pPr>
            <a:r>
              <a:rPr lang="en-US" b="1" u="sng" dirty="0"/>
              <a:t>No Net Loss (NNL)</a:t>
            </a:r>
          </a:p>
          <a:p>
            <a:pPr>
              <a:spcBef>
                <a:spcPts val="600"/>
              </a:spcBef>
            </a:pPr>
            <a:r>
              <a:rPr lang="en-GB" dirty="0"/>
              <a:t>A goal for a development project, policy, plan or activity in which the impacts on biodiversity it causes are balanced or outweighed by measures taken to avoid and minimise the impacts, to undertake on-site restoration and finally to offset the residual impacts, so that no overall loss remains.  </a:t>
            </a:r>
          </a:p>
          <a:p>
            <a:endParaRPr lang="en-US" dirty="0"/>
          </a:p>
          <a:p>
            <a:pPr>
              <a:spcBef>
                <a:spcPts val="600"/>
              </a:spcBef>
            </a:pPr>
            <a:r>
              <a:rPr lang="en-US" b="1" u="sng" dirty="0"/>
              <a:t>Biodiversity Net Gain (BNG)</a:t>
            </a:r>
            <a:endParaRPr lang="en-US" dirty="0"/>
          </a:p>
          <a:p>
            <a:pPr>
              <a:spcBef>
                <a:spcPts val="600"/>
              </a:spcBef>
            </a:pPr>
            <a:r>
              <a:rPr lang="en-GB" dirty="0"/>
              <a:t>A goal for a development project, policy, plan or activity in which the impacts on biodiversity it causes are outweighed by measures taken to avoid and minimise the impacts, to undertake on-site restoration and finally to offset the residual impacts, to the extent that the gain exceeds the loss.</a:t>
            </a:r>
          </a:p>
          <a:p>
            <a:pPr>
              <a:spcBef>
                <a:spcPts val="600"/>
              </a:spcBef>
            </a:pPr>
            <a:endParaRPr lang="en-GB" dirty="0"/>
          </a:p>
          <a:p>
            <a:pPr>
              <a:spcBef>
                <a:spcPts val="600"/>
              </a:spcBef>
            </a:pPr>
            <a:r>
              <a:rPr lang="en-GB" dirty="0"/>
              <a:t>NNL and BNG must be defined relative to an appropriate reference scenario (‘NNL or net gain of what compared with what?’). For governments, this goal may be set at a national, regional or local level. For companies, the goal may be at a site, project or corporate level, or for part of the value chain.  For financial institutions, the focus could be their investment strategies, based on environment, social and governance (ESG) policy that refers to BNG/NNL. </a:t>
            </a:r>
          </a:p>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10912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imes New Roman" pitchFamily="18" charset="0"/>
                <a:ea typeface="+mn-ea"/>
                <a:cs typeface="+mn-cs"/>
              </a:rPr>
              <a:t>The first big question to resolve is NG of what?  The second question </a:t>
            </a:r>
            <a:r>
              <a:rPr lang="en-US" dirty="0">
                <a:latin typeface="Times New Roman" pitchFamily="18" charset="0"/>
              </a:rPr>
              <a:t>is</a:t>
            </a:r>
            <a:r>
              <a:rPr lang="en-US" sz="1200" kern="1200" dirty="0">
                <a:solidFill>
                  <a:schemeClr val="tx1"/>
                </a:solidFill>
                <a:effectLst/>
                <a:latin typeface="Times New Roman" pitchFamily="18" charset="0"/>
                <a:ea typeface="+mn-ea"/>
                <a:cs typeface="+mn-cs"/>
              </a:rPr>
              <a:t> NG relative to what? What is the baseline? One needs to use a defensible frame of reference of what would happen without development and associated offsets (i.e. a trajectory of change over time into account, possibly a biodiversity decline, as shown by the red line in our graph here.).</a:t>
            </a:r>
            <a:endParaRPr lang="en-GB" sz="120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05E34D78-3171-4A50-8BA6-98F74A61C535}" type="slidenum">
              <a:rPr lang="en-US" smtClean="0"/>
              <a:pPr>
                <a:defRPr/>
              </a:pPr>
              <a:t>5</a:t>
            </a:fld>
            <a:endParaRPr lang="en-US"/>
          </a:p>
        </p:txBody>
      </p:sp>
    </p:spTree>
    <p:extLst>
      <p:ext uri="{BB962C8B-B14F-4D97-AF65-F5344CB8AC3E}">
        <p14:creationId xmlns:p14="http://schemas.microsoft.com/office/powerpoint/2010/main" val="39391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911268" y="4463180"/>
            <a:ext cx="5486400" cy="3600450"/>
          </a:xfrm>
          <a:noFill/>
          <a:ln/>
        </p:spPr>
        <p:txBody>
          <a:bodyPr/>
          <a:lstStyle/>
          <a:p>
            <a:endParaRPr lang="en-US" b="1" dirty="0"/>
          </a:p>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6</a:t>
            </a:fld>
            <a:endParaRPr lang="en-US">
              <a:solidFill>
                <a:prstClr val="black"/>
              </a:solidFill>
            </a:endParaRPr>
          </a:p>
        </p:txBody>
      </p:sp>
      <p:sp>
        <p:nvSpPr>
          <p:cNvPr id="2" name="Rectangle 1"/>
          <p:cNvSpPr/>
          <p:nvPr/>
        </p:nvSpPr>
        <p:spPr>
          <a:xfrm>
            <a:off x="911268" y="4850683"/>
            <a:ext cx="5486400" cy="646331"/>
          </a:xfrm>
          <a:prstGeom prst="rect">
            <a:avLst/>
          </a:prstGeom>
        </p:spPr>
        <p:txBody>
          <a:bodyPr wrap="square">
            <a:spAutoFit/>
          </a:bodyPr>
          <a:lstStyle/>
          <a:p>
            <a:r>
              <a:rPr lang="en-US" sz="800" dirty="0">
                <a:solidFill>
                  <a:srgbClr val="000000"/>
                </a:solidFill>
                <a:latin typeface="Agenda Medium"/>
              </a:rPr>
              <a:t>xiv </a:t>
            </a:r>
            <a:r>
              <a:rPr lang="en-US" dirty="0">
                <a:solidFill>
                  <a:srgbClr val="000000"/>
                </a:solidFill>
                <a:latin typeface="Agenda Medium"/>
              </a:rPr>
              <a:t>The Biodiversity Consultancy, 2018</a:t>
            </a:r>
          </a:p>
          <a:p>
            <a:r>
              <a:rPr lang="en-US" sz="800" dirty="0">
                <a:solidFill>
                  <a:srgbClr val="000000"/>
                </a:solidFill>
                <a:latin typeface="Agenda Medium"/>
              </a:rPr>
              <a:t>xv </a:t>
            </a:r>
            <a:r>
              <a:rPr lang="en-US" dirty="0">
                <a:solidFill>
                  <a:srgbClr val="000000"/>
                </a:solidFill>
                <a:latin typeface="Agenda Medium"/>
              </a:rPr>
              <a:t>Consumer Goods Forum, 2010 </a:t>
            </a:r>
            <a:endParaRPr lang="en-US" dirty="0"/>
          </a:p>
        </p:txBody>
      </p:sp>
    </p:spTree>
    <p:extLst>
      <p:ext uri="{BB962C8B-B14F-4D97-AF65-F5344CB8AC3E}">
        <p14:creationId xmlns:p14="http://schemas.microsoft.com/office/powerpoint/2010/main" val="185587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a:t>ten Kate and Crowe, 2014 (2014 </a:t>
            </a:r>
            <a:r>
              <a:rPr lang="en-US" dirty="0" err="1"/>
              <a:t>govt</a:t>
            </a:r>
            <a:r>
              <a:rPr lang="en-US" dirty="0"/>
              <a:t> figs) ten Kate, K. and Crowe, M.L.A. 2014. Biodiversity Offsets: Policy options for governments. An input paper for the IUCN Technical Study Group on Biodiversity Offsets. Gland, Switzerland: IUCN. 91pp. </a:t>
            </a:r>
          </a:p>
          <a:p>
            <a:endParaRPr lang="en-US" dirty="0"/>
          </a:p>
          <a:p>
            <a:r>
              <a:rPr lang="en-US" dirty="0"/>
              <a:t>Maron et al, 2016; IUCN and The Biodiversity Consultancy, 2017</a:t>
            </a:r>
          </a:p>
          <a:p>
            <a:r>
              <a:rPr lang="en-US" dirty="0"/>
              <a:t>Maron, Martine, Christopher D. Ives, Heini </a:t>
            </a:r>
            <a:r>
              <a:rPr lang="en-US" dirty="0" err="1"/>
              <a:t>Kujala</a:t>
            </a:r>
            <a:r>
              <a:rPr lang="en-US" dirty="0"/>
              <a:t>, Joseph W. Bull, Fleur J. F. </a:t>
            </a:r>
            <a:r>
              <a:rPr lang="en-US" dirty="0" err="1"/>
              <a:t>Maseyk</a:t>
            </a:r>
            <a:r>
              <a:rPr lang="en-US" dirty="0"/>
              <a:t>, Sarah </a:t>
            </a:r>
            <a:r>
              <a:rPr lang="en-US" dirty="0" err="1"/>
              <a:t>Bekessy</a:t>
            </a:r>
            <a:r>
              <a:rPr lang="en-US" dirty="0"/>
              <a:t>, </a:t>
            </a:r>
            <a:r>
              <a:rPr lang="en-US" dirty="0" err="1"/>
              <a:t>Ascelin</a:t>
            </a:r>
            <a:r>
              <a:rPr lang="en-US" dirty="0"/>
              <a:t> Gordon, James E.M. Watson, Pia E. </a:t>
            </a:r>
            <a:r>
              <a:rPr lang="en-US" dirty="0" err="1"/>
              <a:t>Lentini</a:t>
            </a:r>
            <a:r>
              <a:rPr lang="en-US" dirty="0"/>
              <a:t>, Philip Gibbons, Hugh P. </a:t>
            </a:r>
            <a:r>
              <a:rPr lang="en-US" dirty="0" err="1"/>
              <a:t>Possingham</a:t>
            </a:r>
            <a:r>
              <a:rPr lang="en-US" dirty="0"/>
              <a:t>, Richard J. Hobbs, David A. Keith, Brendan A. </a:t>
            </a:r>
            <a:r>
              <a:rPr lang="en-US" dirty="0" err="1"/>
              <a:t>Wintle</a:t>
            </a:r>
            <a:r>
              <a:rPr lang="en-US" dirty="0"/>
              <a:t>, Megan C. Evans; Taming a Wicked Problem: Resolving Controversies in Biodiversity Offsetting, </a:t>
            </a:r>
            <a:r>
              <a:rPr lang="en-US" dirty="0" err="1"/>
              <a:t>BioScience</a:t>
            </a:r>
            <a:r>
              <a:rPr lang="en-US" dirty="0"/>
              <a:t>, Volume 66, Issue 6, 1 June 2016, Pages 489–498. </a:t>
            </a:r>
          </a:p>
          <a:p>
            <a:endParaRPr lang="en-US" b="1" dirty="0"/>
          </a:p>
          <a:p>
            <a:r>
              <a:rPr lang="en-US" b="1" dirty="0">
                <a:hlinkClick r:id="rId3"/>
              </a:rPr>
              <a:t>https://portals.iucn.org/offsetpolicy/</a:t>
            </a:r>
            <a:endParaRPr lang="en-US" b="1" dirty="0"/>
          </a:p>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99479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8</a:t>
            </a:fld>
            <a:endParaRPr lang="en-GB"/>
          </a:p>
        </p:txBody>
      </p:sp>
    </p:spTree>
    <p:extLst>
      <p:ext uri="{BB962C8B-B14F-4D97-AF65-F5344CB8AC3E}">
        <p14:creationId xmlns:p14="http://schemas.microsoft.com/office/powerpoint/2010/main" val="326094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9</a:t>
            </a:fld>
            <a:endParaRPr lang="en-GB"/>
          </a:p>
        </p:txBody>
      </p:sp>
    </p:spTree>
    <p:extLst>
      <p:ext uri="{BB962C8B-B14F-4D97-AF65-F5344CB8AC3E}">
        <p14:creationId xmlns:p14="http://schemas.microsoft.com/office/powerpoint/2010/main" val="132153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6301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1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image" Target="../media/image4.png"/><Relationship Id="rId20"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jpeg"/><Relationship Id="rId10" Type="http://schemas.openxmlformats.org/officeDocument/2006/relationships/slideLayout" Target="../slideLayouts/slideLayout24.xml"/><Relationship Id="rId19" Type="http://schemas.openxmlformats.org/officeDocument/2006/relationships/image" Target="../media/image1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4031873"/>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a:solidFill>
                  <a:schemeClr val="bg1"/>
                </a:solidFill>
                <a:latin typeface="Calibri" panose="020F0502020204030204" pitchFamily="34" charset="0"/>
              </a:rPr>
              <a:t>Module </a:t>
            </a:r>
            <a:r>
              <a:rPr lang="fr-FR" sz="2800" b="1" dirty="0" smtClean="0">
                <a:solidFill>
                  <a:schemeClr val="bg1"/>
                </a:solidFill>
                <a:latin typeface="Calibri" panose="020F0502020204030204" pitchFamily="34" charset="0"/>
              </a:rPr>
              <a:t>4</a:t>
            </a:r>
            <a:endParaRPr lang="fr-FR" sz="2800" b="1" dirty="0">
              <a:solidFill>
                <a:schemeClr val="bg1"/>
              </a:solidFill>
              <a:latin typeface="Calibri" panose="020F0502020204030204" pitchFamily="34" charset="0"/>
            </a:endParaRPr>
          </a:p>
          <a:p>
            <a:pPr algn="ctr" defTabSz="768111"/>
            <a:r>
              <a:rPr lang="en-US" sz="2800" b="1" dirty="0">
                <a:solidFill>
                  <a:schemeClr val="bg1"/>
                </a:solidFill>
                <a:latin typeface="Calibri" panose="020F0502020204030204" pitchFamily="34" charset="0"/>
                <a:cs typeface="Calibri" panose="020F0502020204030204" pitchFamily="34" charset="0"/>
              </a:rPr>
              <a:t>No Net Loss and Biodiversity Net Gain: meaning, what are the precedents, what is feasible, how to plan</a:t>
            </a:r>
          </a:p>
          <a:p>
            <a:pPr algn="ctr" defTabSz="768111"/>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Module </a:t>
            </a:r>
            <a:r>
              <a:rPr lang="fr-FR" sz="3600" b="1" dirty="0" smtClean="0">
                <a:solidFill>
                  <a:schemeClr val="bg1"/>
                </a:solidFill>
                <a:latin typeface="Calibri" panose="020F0502020204030204" pitchFamily="34" charset="0"/>
              </a:rPr>
              <a:t>4 – No Net </a:t>
            </a:r>
            <a:r>
              <a:rPr lang="fr-FR" sz="3600" b="1" dirty="0" err="1" smtClean="0">
                <a:solidFill>
                  <a:schemeClr val="bg1"/>
                </a:solidFill>
                <a:latin typeface="Calibri" panose="020F0502020204030204" pitchFamily="34" charset="0"/>
              </a:rPr>
              <a:t>Loss</a:t>
            </a:r>
            <a:r>
              <a:rPr lang="fr-FR" sz="3600" b="1" dirty="0" smtClean="0">
                <a:solidFill>
                  <a:schemeClr val="bg1"/>
                </a:solidFill>
                <a:latin typeface="Calibri" panose="020F0502020204030204" pitchFamily="34" charset="0"/>
              </a:rPr>
              <a:t> / Net Gain</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103144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27000"/>
            <a:ext cx="9420225" cy="867930"/>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No Net Loss and Biodiversity Net Gain:  What’s feasible? A Loss-Gain Analysis</a:t>
            </a:r>
          </a:p>
        </p:txBody>
      </p:sp>
      <p:sp>
        <p:nvSpPr>
          <p:cNvPr id="5" name="Rectangle 4"/>
          <p:cNvSpPr/>
          <p:nvPr/>
        </p:nvSpPr>
        <p:spPr>
          <a:xfrm>
            <a:off x="537641" y="895014"/>
            <a:ext cx="11190809" cy="5170646"/>
          </a:xfrm>
          <a:prstGeom prst="rect">
            <a:avLst/>
          </a:prstGeom>
          <a:noFill/>
        </p:spPr>
        <p:txBody>
          <a:bodyPr wrap="square">
            <a:spAutoFit/>
          </a:bodyPr>
          <a:lstStyle/>
          <a:p>
            <a:r>
              <a:rPr lang="en-US" sz="2200" dirty="0"/>
              <a:t>The objective of a </a:t>
            </a:r>
            <a:r>
              <a:rPr lang="en-AU" sz="2200" dirty="0"/>
              <a:t>Loss-Gain analysis (LGA) </a:t>
            </a:r>
            <a:r>
              <a:rPr lang="en-US" sz="2200" dirty="0"/>
              <a:t>is to gauge the </a:t>
            </a:r>
            <a:r>
              <a:rPr lang="en-US" sz="2200" b="1" dirty="0">
                <a:solidFill>
                  <a:schemeClr val="accent6"/>
                </a:solidFill>
              </a:rPr>
              <a:t>feasibility</a:t>
            </a:r>
            <a:r>
              <a:rPr lang="en-US" sz="2200" dirty="0"/>
              <a:t> of a country or state achieving </a:t>
            </a:r>
            <a:r>
              <a:rPr lang="en-US" sz="2200" b="1" dirty="0">
                <a:solidFill>
                  <a:schemeClr val="accent6"/>
                </a:solidFill>
              </a:rPr>
              <a:t>NNL or Biodiversity Net Gain </a:t>
            </a:r>
            <a:r>
              <a:rPr lang="en-US" sz="2200" dirty="0"/>
              <a:t>(given the existing conservation policy and planned development trajectory).  If the assessment shows that a BNG trajectory is currently not feasible, an alternative policy goal such as ‘Managed Retention’/ ‘Managed Net Loss’ may be preferable.</a:t>
            </a:r>
            <a:endParaRPr lang="en-GB" sz="2200" dirty="0"/>
          </a:p>
          <a:p>
            <a:r>
              <a:rPr lang="en-US" sz="2200" dirty="0"/>
              <a:t> </a:t>
            </a:r>
            <a:endParaRPr lang="en-GB" sz="2200" dirty="0"/>
          </a:p>
          <a:p>
            <a:r>
              <a:rPr lang="en-AU" sz="2200" dirty="0"/>
              <a:t>The LGA develops an understanding</a:t>
            </a:r>
            <a:r>
              <a:rPr lang="en-GB" sz="2200" dirty="0"/>
              <a:t> of the likely biodiversity losses and gains associated with </a:t>
            </a:r>
            <a:r>
              <a:rPr lang="en-GB" sz="2200" b="1" dirty="0">
                <a:solidFill>
                  <a:schemeClr val="accent6"/>
                </a:solidFill>
              </a:rPr>
              <a:t>potential land-use changes under different policy relevant scenarios</a:t>
            </a:r>
            <a:r>
              <a:rPr lang="en-GB" sz="2200" b="1" dirty="0">
                <a:solidFill>
                  <a:srgbClr val="00B0F0"/>
                </a:solidFill>
              </a:rPr>
              <a:t> </a:t>
            </a:r>
            <a:r>
              <a:rPr lang="en-GB" sz="2200" dirty="0"/>
              <a:t>and informs sound decisions about the feasibility and scope of a NG Policy for the country/state.</a:t>
            </a:r>
          </a:p>
          <a:p>
            <a:r>
              <a:rPr lang="en-GB" sz="2200" dirty="0"/>
              <a:t> </a:t>
            </a:r>
          </a:p>
          <a:p>
            <a:r>
              <a:rPr lang="en-US" sz="2200" dirty="0"/>
              <a:t>The LGA uses the </a:t>
            </a:r>
            <a:r>
              <a:rPr lang="en-US" sz="2200" b="1" dirty="0">
                <a:solidFill>
                  <a:schemeClr val="accent6"/>
                </a:solidFill>
              </a:rPr>
              <a:t>best available data to produce key spatial layers </a:t>
            </a:r>
            <a:r>
              <a:rPr lang="en-US" sz="2200" dirty="0"/>
              <a:t>and other information to define a plausible, adequately detailed </a:t>
            </a:r>
            <a:r>
              <a:rPr lang="en-US" sz="2200" b="1" dirty="0">
                <a:solidFill>
                  <a:schemeClr val="accent6"/>
                </a:solidFill>
              </a:rPr>
              <a:t>land use change scenario </a:t>
            </a:r>
            <a:r>
              <a:rPr lang="en-US" sz="2200" dirty="0"/>
              <a:t>to illustrate potential losses and gains across the area under study (country, region). This involves choosing a suitable timeframe for the analysis, selecting a biodiversity proxy and provisional metrics, investigating and modelling patterns of land use change, and establishing a defensible reference scenario as well as the underlying rules for assessing biodiversity losses and gains under a given scenario.</a:t>
            </a:r>
            <a:endParaRPr lang="en-GB" sz="2200" dirty="0"/>
          </a:p>
        </p:txBody>
      </p:sp>
    </p:spTree>
    <p:extLst>
      <p:ext uri="{BB962C8B-B14F-4D97-AF65-F5344CB8AC3E}">
        <p14:creationId xmlns:p14="http://schemas.microsoft.com/office/powerpoint/2010/main" val="228139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43"/>
          <p:cNvSpPr txBox="1">
            <a:spLocks noChangeArrowheads="1"/>
          </p:cNvSpPr>
          <p:nvPr/>
        </p:nvSpPr>
        <p:spPr bwMode="auto">
          <a:xfrm>
            <a:off x="1657350" y="154229"/>
            <a:ext cx="8839200" cy="507831"/>
          </a:xfrm>
          <a:prstGeom prst="rect">
            <a:avLst/>
          </a:prstGeom>
          <a:noFill/>
          <a:ln w="9525">
            <a:noFill/>
            <a:miter lim="800000"/>
            <a:headEnd/>
            <a:tailEnd/>
          </a:ln>
        </p:spPr>
        <p:txBody>
          <a:bodyPr>
            <a:spAutoFit/>
          </a:bodyPr>
          <a:lstStyle/>
          <a:p>
            <a:pPr algn="ctr" eaLnBrk="0" hangingPunct="0">
              <a:lnSpc>
                <a:spcPct val="90000"/>
              </a:lnSpc>
            </a:pPr>
            <a:r>
              <a:rPr lang="en-GB" sz="3000" b="1" dirty="0">
                <a:solidFill>
                  <a:srgbClr val="FFFFFF"/>
                </a:solidFill>
              </a:rPr>
              <a:t>Approach to a L/G Analysis</a:t>
            </a:r>
            <a:endParaRPr lang="en-US" sz="3000" b="1" dirty="0">
              <a:solidFill>
                <a:srgbClr val="FFFFFF"/>
              </a:solidFill>
            </a:endParaRPr>
          </a:p>
        </p:txBody>
      </p:sp>
      <p:sp>
        <p:nvSpPr>
          <p:cNvPr id="17" name="Rectangle 16"/>
          <p:cNvSpPr/>
          <p:nvPr/>
        </p:nvSpPr>
        <p:spPr>
          <a:xfrm>
            <a:off x="31865" y="940844"/>
            <a:ext cx="12128269" cy="5172698"/>
          </a:xfrm>
          <a:prstGeom prst="rect">
            <a:avLst/>
          </a:prstGeom>
        </p:spPr>
        <p:txBody>
          <a:bodyPr wrap="square">
            <a:spAutoFit/>
          </a:bodyPr>
          <a:lstStyle>
            <a:defPPr>
              <a:defRPr lang="en-US"/>
            </a:defPPr>
            <a:lvl1pPr algn="l" rtl="0" fontAlgn="base">
              <a:spcBef>
                <a:spcPct val="0"/>
              </a:spcBef>
              <a:spcAft>
                <a:spcPct val="0"/>
              </a:spcAft>
              <a:defRPr sz="2800" b="1" kern="1200">
                <a:solidFill>
                  <a:srgbClr val="000000"/>
                </a:solidFill>
                <a:latin typeface="Arial" charset="0"/>
                <a:ea typeface="+mn-ea"/>
                <a:cs typeface="Arial" charset="0"/>
              </a:defRPr>
            </a:lvl1pPr>
            <a:lvl2pPr marL="457200" algn="l" rtl="0" fontAlgn="base">
              <a:spcBef>
                <a:spcPct val="0"/>
              </a:spcBef>
              <a:spcAft>
                <a:spcPct val="0"/>
              </a:spcAft>
              <a:defRPr sz="2800" b="1" kern="1200">
                <a:solidFill>
                  <a:srgbClr val="000000"/>
                </a:solidFill>
                <a:latin typeface="Arial" charset="0"/>
                <a:ea typeface="+mn-ea"/>
                <a:cs typeface="Arial" charset="0"/>
              </a:defRPr>
            </a:lvl2pPr>
            <a:lvl3pPr marL="914400" algn="l" rtl="0" fontAlgn="base">
              <a:spcBef>
                <a:spcPct val="0"/>
              </a:spcBef>
              <a:spcAft>
                <a:spcPct val="0"/>
              </a:spcAft>
              <a:defRPr sz="2800" b="1" kern="1200">
                <a:solidFill>
                  <a:srgbClr val="000000"/>
                </a:solidFill>
                <a:latin typeface="Arial" charset="0"/>
                <a:ea typeface="+mn-ea"/>
                <a:cs typeface="Arial" charset="0"/>
              </a:defRPr>
            </a:lvl3pPr>
            <a:lvl4pPr marL="1371600" algn="l" rtl="0" fontAlgn="base">
              <a:spcBef>
                <a:spcPct val="0"/>
              </a:spcBef>
              <a:spcAft>
                <a:spcPct val="0"/>
              </a:spcAft>
              <a:defRPr sz="2800" b="1" kern="1200">
                <a:solidFill>
                  <a:srgbClr val="000000"/>
                </a:solidFill>
                <a:latin typeface="Arial" charset="0"/>
                <a:ea typeface="+mn-ea"/>
                <a:cs typeface="Arial" charset="0"/>
              </a:defRPr>
            </a:lvl4pPr>
            <a:lvl5pPr marL="1828800" algn="l" rtl="0" fontAlgn="base">
              <a:spcBef>
                <a:spcPct val="0"/>
              </a:spcBef>
              <a:spcAft>
                <a:spcPct val="0"/>
              </a:spcAft>
              <a:defRPr sz="2800" b="1" kern="1200">
                <a:solidFill>
                  <a:srgbClr val="000000"/>
                </a:solidFill>
                <a:latin typeface="Arial" charset="0"/>
                <a:ea typeface="+mn-ea"/>
                <a:cs typeface="Arial" charset="0"/>
              </a:defRPr>
            </a:lvl5pPr>
            <a:lvl6pPr marL="2286000" algn="l" defTabSz="914400" rtl="0" eaLnBrk="1" latinLnBrk="0" hangingPunct="1">
              <a:defRPr sz="2800" b="1" kern="1200">
                <a:solidFill>
                  <a:srgbClr val="000000"/>
                </a:solidFill>
                <a:latin typeface="Arial" charset="0"/>
                <a:ea typeface="+mn-ea"/>
                <a:cs typeface="Arial" charset="0"/>
              </a:defRPr>
            </a:lvl6pPr>
            <a:lvl7pPr marL="2743200" algn="l" defTabSz="914400" rtl="0" eaLnBrk="1" latinLnBrk="0" hangingPunct="1">
              <a:defRPr sz="2800" b="1" kern="1200">
                <a:solidFill>
                  <a:srgbClr val="000000"/>
                </a:solidFill>
                <a:latin typeface="Arial" charset="0"/>
                <a:ea typeface="+mn-ea"/>
                <a:cs typeface="Arial" charset="0"/>
              </a:defRPr>
            </a:lvl7pPr>
            <a:lvl8pPr marL="3200400" algn="l" defTabSz="914400" rtl="0" eaLnBrk="1" latinLnBrk="0" hangingPunct="1">
              <a:defRPr sz="2800" b="1" kern="1200">
                <a:solidFill>
                  <a:srgbClr val="000000"/>
                </a:solidFill>
                <a:latin typeface="Arial" charset="0"/>
                <a:ea typeface="+mn-ea"/>
                <a:cs typeface="Arial" charset="0"/>
              </a:defRPr>
            </a:lvl8pPr>
            <a:lvl9pPr marL="3657600" algn="l" defTabSz="914400" rtl="0" eaLnBrk="1" latinLnBrk="0" hangingPunct="1">
              <a:defRPr sz="2800" b="1" kern="1200">
                <a:solidFill>
                  <a:srgbClr val="000000"/>
                </a:solidFill>
                <a:latin typeface="Arial" charset="0"/>
                <a:ea typeface="+mn-ea"/>
                <a:cs typeface="Arial" charset="0"/>
              </a:defRPr>
            </a:lvl9pPr>
          </a:lstStyle>
          <a:p>
            <a:pPr marL="800100" lvl="1" indent="-342900" fontAlgn="auto">
              <a:lnSpc>
                <a:spcPct val="107000"/>
              </a:lnSpc>
              <a:spcBef>
                <a:spcPts val="0"/>
              </a:spcBef>
              <a:spcAft>
                <a:spcPts val="800"/>
              </a:spcAft>
              <a:buFont typeface="+mj-lt"/>
              <a:buAutoNum type="arabicPeriod"/>
              <a:defRPr/>
            </a:pPr>
            <a:r>
              <a:rPr lang="en-US" sz="2000" kern="0" dirty="0">
                <a:solidFill>
                  <a:srgbClr val="006600"/>
                </a:solidFill>
                <a:latin typeface="Arial"/>
                <a:ea typeface="Calibri" panose="020F0502020204030204" pitchFamily="34" charset="0"/>
                <a:cs typeface="Times New Roman" panose="02020603050405020304" pitchFamily="18" charset="0"/>
              </a:rPr>
              <a:t>Set out framework for analysis </a:t>
            </a:r>
          </a:p>
          <a:p>
            <a:pPr marL="1257300" lvl="2" indent="-342900" fontAlgn="auto">
              <a:lnSpc>
                <a:spcPct val="107000"/>
              </a:lnSpc>
              <a:spcBef>
                <a:spcPts val="0"/>
              </a:spcBef>
              <a:spcAft>
                <a:spcPts val="800"/>
              </a:spcAft>
              <a:buFont typeface="+mj-lt"/>
              <a:buAutoNum type="arabicPeriod"/>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Define scale, timeframe, scope, etc.</a:t>
            </a:r>
          </a:p>
          <a:p>
            <a:pPr marL="1257300" lvl="2" indent="-342900" fontAlgn="auto">
              <a:lnSpc>
                <a:spcPct val="107000"/>
              </a:lnSpc>
              <a:spcBef>
                <a:spcPts val="0"/>
              </a:spcBef>
              <a:spcAft>
                <a:spcPts val="800"/>
              </a:spcAft>
              <a:buFont typeface="+mj-lt"/>
              <a:buAutoNum type="arabicPeriod"/>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Consider policy options (scope and ambition: NG rel. to?)</a:t>
            </a:r>
            <a:endParaRPr lang="en-GB" sz="2000" b="0" kern="0" dirty="0">
              <a:solidFill>
                <a:sysClr val="windowText" lastClr="000000"/>
              </a:solidFill>
              <a:latin typeface="Arial"/>
              <a:ea typeface="Calibri" panose="020F0502020204030204" pitchFamily="34" charset="0"/>
              <a:cs typeface="Times New Roman" panose="02020603050405020304" pitchFamily="18" charset="0"/>
            </a:endParaRPr>
          </a:p>
          <a:p>
            <a:pPr marL="800100" lvl="1" indent="-342900" fontAlgn="auto">
              <a:lnSpc>
                <a:spcPct val="107000"/>
              </a:lnSpc>
              <a:spcBef>
                <a:spcPts val="0"/>
              </a:spcBef>
              <a:spcAft>
                <a:spcPts val="800"/>
              </a:spcAft>
              <a:buFont typeface="+mj-lt"/>
              <a:buAutoNum type="arabicPeriod"/>
              <a:defRPr/>
            </a:pPr>
            <a:r>
              <a:rPr lang="en-US" sz="2000" kern="0" dirty="0">
                <a:solidFill>
                  <a:srgbClr val="006600"/>
                </a:solidFill>
                <a:latin typeface="Arial"/>
                <a:ea typeface="Calibri" panose="020F0502020204030204" pitchFamily="34" charset="0"/>
                <a:cs typeface="Times New Roman" panose="02020603050405020304" pitchFamily="18" charset="0"/>
              </a:rPr>
              <a:t>Collect and produce good data layers </a:t>
            </a:r>
            <a:endParaRPr lang="en-GB" sz="2000" kern="0" dirty="0">
              <a:solidFill>
                <a:srgbClr val="006600"/>
              </a:solidFill>
              <a:latin typeface="Arial"/>
              <a:ea typeface="Calibri" panose="020F0502020204030204" pitchFamily="34" charset="0"/>
              <a:cs typeface="Times New Roman" panose="02020603050405020304" pitchFamily="18" charset="0"/>
            </a:endParaRPr>
          </a:p>
          <a:p>
            <a:pPr marL="800100" lvl="1" indent="-342900" fontAlgn="auto">
              <a:lnSpc>
                <a:spcPct val="107000"/>
              </a:lnSpc>
              <a:spcBef>
                <a:spcPts val="0"/>
              </a:spcBef>
              <a:spcAft>
                <a:spcPts val="800"/>
              </a:spcAft>
              <a:buFont typeface="+mj-lt"/>
              <a:buAutoNum type="arabicPeriod"/>
              <a:defRPr/>
            </a:pPr>
            <a:r>
              <a:rPr lang="en-US" sz="2000" kern="0" dirty="0">
                <a:solidFill>
                  <a:srgbClr val="006600"/>
                </a:solidFill>
                <a:latin typeface="Arial"/>
                <a:ea typeface="Calibri" panose="020F0502020204030204" pitchFamily="34" charset="0"/>
                <a:cs typeface="Times New Roman" panose="02020603050405020304" pitchFamily="18" charset="0"/>
              </a:rPr>
              <a:t>Do analysis </a:t>
            </a:r>
            <a:r>
              <a:rPr lang="en-US" sz="2000" b="0" kern="0" dirty="0">
                <a:solidFill>
                  <a:sysClr val="windowText" lastClr="000000"/>
                </a:solidFill>
                <a:latin typeface="Arial"/>
                <a:ea typeface="Calibri" panose="020F0502020204030204" pitchFamily="34" charset="0"/>
                <a:cs typeface="Times New Roman" panose="02020603050405020304" pitchFamily="18" charset="0"/>
              </a:rPr>
              <a:t>and build</a:t>
            </a:r>
            <a:r>
              <a:rPr lang="en-US" sz="2000" b="0" kern="0" dirty="0">
                <a:solidFill>
                  <a:sysClr val="windowText" lastClr="000000"/>
                </a:solidFill>
              </a:rPr>
              <a:t> scenarios to inform decision-making</a:t>
            </a:r>
            <a:r>
              <a:rPr lang="en-US" sz="2000" b="0" kern="0" dirty="0">
                <a:solidFill>
                  <a:sysClr val="windowText" lastClr="000000"/>
                </a:solidFill>
                <a:latin typeface="Arial"/>
                <a:ea typeface="Calibri" panose="020F0502020204030204" pitchFamily="34" charset="0"/>
                <a:cs typeface="Times New Roman" panose="02020603050405020304" pitchFamily="18" charset="0"/>
              </a:rPr>
              <a:t>:</a:t>
            </a:r>
          </a:p>
          <a:p>
            <a:pPr marL="1257300" lvl="2" indent="-342900" fontAlgn="auto">
              <a:lnSpc>
                <a:spcPct val="107000"/>
              </a:lnSpc>
              <a:spcBef>
                <a:spcPts val="0"/>
              </a:spcBef>
              <a:spcAft>
                <a:spcPts val="800"/>
              </a:spcAft>
              <a:buFont typeface="Arial" panose="020B0604020202020204" pitchFamily="34" charset="0"/>
              <a:buChar char="•"/>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Establish trend against which to compare loss and gain</a:t>
            </a:r>
            <a:endParaRPr lang="en-GB" sz="2000" b="0" kern="0" dirty="0">
              <a:solidFill>
                <a:sysClr val="windowText" lastClr="000000"/>
              </a:solidFill>
              <a:latin typeface="Arial"/>
              <a:ea typeface="Calibri" panose="020F0502020204030204" pitchFamily="34" charset="0"/>
              <a:cs typeface="Times New Roman" panose="02020603050405020304" pitchFamily="18" charset="0"/>
            </a:endParaRPr>
          </a:p>
          <a:p>
            <a:pPr marL="1257300" lvl="2" indent="-342900" fontAlgn="auto">
              <a:lnSpc>
                <a:spcPct val="107000"/>
              </a:lnSpc>
              <a:spcBef>
                <a:spcPts val="0"/>
              </a:spcBef>
              <a:spcAft>
                <a:spcPts val="800"/>
              </a:spcAft>
              <a:buFont typeface="Arial" panose="020B0604020202020204" pitchFamily="34" charset="0"/>
              <a:buChar char="•"/>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Include avoidance of impacts</a:t>
            </a:r>
          </a:p>
          <a:p>
            <a:pPr marL="1257300" lvl="2" indent="-342900" fontAlgn="auto">
              <a:lnSpc>
                <a:spcPct val="107000"/>
              </a:lnSpc>
              <a:spcBef>
                <a:spcPts val="0"/>
              </a:spcBef>
              <a:spcAft>
                <a:spcPts val="800"/>
              </a:spcAft>
              <a:buFont typeface="Arial" panose="020B0604020202020204" pitchFamily="34" charset="0"/>
              <a:buChar char="•"/>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Project losses and offset requirements</a:t>
            </a:r>
          </a:p>
          <a:p>
            <a:pPr marL="1257300" lvl="2" indent="-342900" fontAlgn="auto">
              <a:lnSpc>
                <a:spcPct val="107000"/>
              </a:lnSpc>
              <a:spcBef>
                <a:spcPts val="0"/>
              </a:spcBef>
              <a:spcAft>
                <a:spcPts val="800"/>
              </a:spcAft>
              <a:buFont typeface="Arial" panose="020B0604020202020204" pitchFamily="34" charset="0"/>
              <a:buChar char="•"/>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Estimate potential gains – e.g. through averted loss and restoration. </a:t>
            </a:r>
          </a:p>
          <a:p>
            <a:pPr marL="800100" lvl="1" indent="-342900" fontAlgn="auto">
              <a:lnSpc>
                <a:spcPct val="107000"/>
              </a:lnSpc>
              <a:spcBef>
                <a:spcPts val="0"/>
              </a:spcBef>
              <a:spcAft>
                <a:spcPts val="800"/>
              </a:spcAft>
              <a:buFont typeface="+mj-lt"/>
              <a:buAutoNum type="arabicPeriod"/>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Review </a:t>
            </a:r>
            <a:r>
              <a:rPr lang="en-US" sz="2000" kern="0" dirty="0">
                <a:solidFill>
                  <a:srgbClr val="006600"/>
                </a:solidFill>
                <a:latin typeface="Arial"/>
                <a:ea typeface="Calibri" panose="020F0502020204030204" pitchFamily="34" charset="0"/>
                <a:cs typeface="Times New Roman" panose="02020603050405020304" pitchFamily="18" charset="0"/>
              </a:rPr>
              <a:t>feasibility of NNL/NG under given scenario</a:t>
            </a:r>
            <a:endParaRPr lang="en-GB" sz="2000" b="0" kern="0" dirty="0">
              <a:solidFill>
                <a:sysClr val="windowText" lastClr="000000"/>
              </a:solidFill>
              <a:latin typeface="Arial"/>
              <a:ea typeface="Calibri" panose="020F0502020204030204" pitchFamily="34" charset="0"/>
              <a:cs typeface="Times New Roman" panose="02020603050405020304" pitchFamily="18" charset="0"/>
            </a:endParaRPr>
          </a:p>
          <a:p>
            <a:pPr marL="800100" lvl="1" indent="-342900" fontAlgn="auto">
              <a:lnSpc>
                <a:spcPct val="107000"/>
              </a:lnSpc>
              <a:spcBef>
                <a:spcPts val="0"/>
              </a:spcBef>
              <a:spcAft>
                <a:spcPts val="800"/>
              </a:spcAft>
              <a:buFont typeface="+mj-lt"/>
              <a:buAutoNum type="arabicPeriod"/>
              <a:defRPr/>
            </a:pPr>
            <a:r>
              <a:rPr lang="en-US" sz="2000" b="0" kern="0" dirty="0">
                <a:solidFill>
                  <a:sysClr val="windowText" lastClr="000000"/>
                </a:solidFill>
                <a:latin typeface="Arial"/>
                <a:ea typeface="Calibri" panose="020F0502020204030204" pitchFamily="34" charset="0"/>
                <a:cs typeface="Times New Roman" panose="02020603050405020304" pitchFamily="18" charset="0"/>
              </a:rPr>
              <a:t>Investigate </a:t>
            </a:r>
            <a:r>
              <a:rPr lang="en-US" sz="2000" kern="0" dirty="0">
                <a:solidFill>
                  <a:srgbClr val="006600"/>
                </a:solidFill>
                <a:latin typeface="Arial"/>
                <a:ea typeface="Calibri" panose="020F0502020204030204" pitchFamily="34" charset="0"/>
                <a:cs typeface="Times New Roman" panose="02020603050405020304" pitchFamily="18" charset="0"/>
              </a:rPr>
              <a:t>potential changes/ an alternative approach </a:t>
            </a:r>
            <a:r>
              <a:rPr lang="en-US" sz="2000" b="0" kern="0" dirty="0">
                <a:solidFill>
                  <a:sysClr val="windowText" lastClr="000000"/>
                </a:solidFill>
                <a:latin typeface="Arial"/>
                <a:ea typeface="Calibri" panose="020F0502020204030204" pitchFamily="34" charset="0"/>
                <a:cs typeface="Times New Roman" panose="02020603050405020304" pitchFamily="18" charset="0"/>
              </a:rPr>
              <a:t>(e.g. framed around targets/ thresholds).</a:t>
            </a:r>
          </a:p>
          <a:p>
            <a:pPr marL="800100" lvl="1" indent="-342900" fontAlgn="auto">
              <a:lnSpc>
                <a:spcPct val="107000"/>
              </a:lnSpc>
              <a:spcBef>
                <a:spcPts val="0"/>
              </a:spcBef>
              <a:spcAft>
                <a:spcPts val="800"/>
              </a:spcAft>
              <a:buFont typeface="+mj-lt"/>
              <a:buAutoNum type="arabicPeriod"/>
              <a:defRPr/>
            </a:pPr>
            <a:r>
              <a:rPr lang="en-US" sz="2000" b="0" kern="0" dirty="0">
                <a:solidFill>
                  <a:sysClr val="windowText" lastClr="000000"/>
                </a:solidFill>
              </a:rPr>
              <a:t>Make r</a:t>
            </a:r>
            <a:r>
              <a:rPr lang="en-US" sz="2000" b="0" kern="0" dirty="0" err="1">
                <a:solidFill>
                  <a:sysClr val="windowText" lastClr="000000"/>
                </a:solidFill>
              </a:rPr>
              <a:t>ecommendations</a:t>
            </a:r>
            <a:r>
              <a:rPr lang="en-US" sz="2000" b="0" kern="0" dirty="0">
                <a:solidFill>
                  <a:sysClr val="windowText" lastClr="000000"/>
                </a:solidFill>
              </a:rPr>
              <a:t> for policy</a:t>
            </a:r>
            <a:endParaRPr lang="en-GB" sz="2000" b="0" kern="0" dirty="0">
              <a:solidFill>
                <a:sysClr val="windowText" lastClr="000000"/>
              </a:solidFill>
            </a:endParaRPr>
          </a:p>
        </p:txBody>
      </p:sp>
    </p:spTree>
    <p:extLst>
      <p:ext uri="{BB962C8B-B14F-4D97-AF65-F5344CB8AC3E}">
        <p14:creationId xmlns:p14="http://schemas.microsoft.com/office/powerpoint/2010/main" val="388140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106947"/>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Loss-Gain Assessment: Key steps</a:t>
            </a:r>
          </a:p>
        </p:txBody>
      </p:sp>
      <p:sp>
        <p:nvSpPr>
          <p:cNvPr id="5" name="Rectangle 4"/>
          <p:cNvSpPr/>
          <p:nvPr/>
        </p:nvSpPr>
        <p:spPr>
          <a:xfrm>
            <a:off x="406124" y="916399"/>
            <a:ext cx="10632351" cy="5070619"/>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US" dirty="0"/>
              <a:t>Assemble </a:t>
            </a:r>
            <a:r>
              <a:rPr lang="en-US" b="1" dirty="0">
                <a:solidFill>
                  <a:schemeClr val="accent6"/>
                </a:solidFill>
              </a:rPr>
              <a:t>biodiversity and land use information and spatially explicit data</a:t>
            </a:r>
            <a:r>
              <a:rPr lang="en-US" b="1" dirty="0">
                <a:solidFill>
                  <a:srgbClr val="00B0F0"/>
                </a:solidFill>
              </a:rPr>
              <a:t> </a:t>
            </a:r>
            <a:r>
              <a:rPr lang="en-US" dirty="0"/>
              <a:t>for the analysis and organize in an information system.  Note gaps and limitations.</a:t>
            </a:r>
            <a:endParaRPr lang="en-GB" dirty="0"/>
          </a:p>
          <a:p>
            <a:pPr marL="285750" lvl="0" indent="-285750">
              <a:spcAft>
                <a:spcPts val="300"/>
              </a:spcAft>
              <a:buFont typeface="Arial" panose="020B0604020202020204" pitchFamily="34" charset="0"/>
              <a:buChar char="•"/>
            </a:pPr>
            <a:r>
              <a:rPr lang="en-US" dirty="0"/>
              <a:t>Identify study area, </a:t>
            </a:r>
            <a:r>
              <a:rPr lang="en-US" b="1" dirty="0">
                <a:solidFill>
                  <a:schemeClr val="accent6"/>
                </a:solidFill>
              </a:rPr>
              <a:t>frame of reference and desired outcome</a:t>
            </a:r>
            <a:r>
              <a:rPr lang="en-US" b="1" dirty="0">
                <a:solidFill>
                  <a:srgbClr val="00B0F0"/>
                </a:solidFill>
              </a:rPr>
              <a:t> </a:t>
            </a:r>
            <a:r>
              <a:rPr lang="en-US" dirty="0"/>
              <a:t>(timeframe, scale/ extent, reference scenario: target of the desired outcome for biodiversity or counterfactual, limits etc.) </a:t>
            </a:r>
            <a:endParaRPr lang="en-GB" dirty="0"/>
          </a:p>
          <a:p>
            <a:pPr marL="285750" lvl="0" indent="-285750">
              <a:spcAft>
                <a:spcPts val="300"/>
              </a:spcAft>
              <a:buFont typeface="Arial" panose="020B0604020202020204" pitchFamily="34" charset="0"/>
              <a:buChar char="•"/>
            </a:pPr>
            <a:r>
              <a:rPr lang="en-US" dirty="0"/>
              <a:t>Define </a:t>
            </a:r>
            <a:r>
              <a:rPr lang="en-US" b="1" dirty="0">
                <a:solidFill>
                  <a:schemeClr val="accent6"/>
                </a:solidFill>
              </a:rPr>
              <a:t>policy scenario</a:t>
            </a:r>
            <a:r>
              <a:rPr lang="en-US" dirty="0"/>
              <a:t>/s to inform the land use change analysis. </a:t>
            </a:r>
            <a:r>
              <a:rPr lang="en-US" b="1" dirty="0">
                <a:solidFill>
                  <a:schemeClr val="accent6"/>
                </a:solidFill>
              </a:rPr>
              <a:t>Distinguish between </a:t>
            </a:r>
            <a:r>
              <a:rPr lang="en-US" dirty="0"/>
              <a:t>activities and effects that would be considered ‘</a:t>
            </a:r>
            <a:r>
              <a:rPr lang="en-US" b="1" dirty="0">
                <a:solidFill>
                  <a:schemeClr val="accent6"/>
                </a:solidFill>
              </a:rPr>
              <a:t>scheduled</a:t>
            </a:r>
            <a:r>
              <a:rPr lang="en-US" dirty="0"/>
              <a:t>’ (i.e. subject to the mitigation policy) </a:t>
            </a:r>
            <a:r>
              <a:rPr lang="en-US" b="1" dirty="0">
                <a:solidFill>
                  <a:schemeClr val="accent6"/>
                </a:solidFill>
              </a:rPr>
              <a:t>and</a:t>
            </a:r>
            <a:r>
              <a:rPr lang="en-US" dirty="0"/>
              <a:t> those that would be </a:t>
            </a:r>
            <a:r>
              <a:rPr lang="en-US" b="1" dirty="0">
                <a:solidFill>
                  <a:schemeClr val="accent6"/>
                </a:solidFill>
              </a:rPr>
              <a:t>exempt</a:t>
            </a:r>
            <a:r>
              <a:rPr lang="en-US" dirty="0"/>
              <a:t> from the policy</a:t>
            </a:r>
            <a:endParaRPr lang="en-GB" dirty="0"/>
          </a:p>
          <a:p>
            <a:pPr marL="285750" lvl="0" indent="-285750">
              <a:spcAft>
                <a:spcPts val="300"/>
              </a:spcAft>
              <a:buFont typeface="Arial" panose="020B0604020202020204" pitchFamily="34" charset="0"/>
              <a:buChar char="•"/>
            </a:pPr>
            <a:r>
              <a:rPr lang="en-US" dirty="0"/>
              <a:t>Develop </a:t>
            </a:r>
            <a:r>
              <a:rPr lang="en-US" b="1" dirty="0">
                <a:solidFill>
                  <a:schemeClr val="accent6"/>
                </a:solidFill>
              </a:rPr>
              <a:t>proxies and metrics </a:t>
            </a:r>
            <a:r>
              <a:rPr lang="en-US" dirty="0"/>
              <a:t>to represent and quantify the extent and quality of chosen biodiversity component across the study area.  Establish </a:t>
            </a:r>
            <a:r>
              <a:rPr lang="en-US" b="1" dirty="0">
                <a:solidFill>
                  <a:schemeClr val="accent6"/>
                </a:solidFill>
              </a:rPr>
              <a:t>exchange rules </a:t>
            </a:r>
            <a:r>
              <a:rPr lang="en-US" dirty="0"/>
              <a:t>for losses and gains. </a:t>
            </a:r>
            <a:endParaRPr lang="en-GB" dirty="0"/>
          </a:p>
          <a:p>
            <a:pPr marL="285750" lvl="0" indent="-285750">
              <a:spcAft>
                <a:spcPts val="300"/>
              </a:spcAft>
              <a:buFont typeface="Arial" panose="020B0604020202020204" pitchFamily="34" charset="0"/>
              <a:buChar char="•"/>
            </a:pPr>
            <a:r>
              <a:rPr lang="en-US" dirty="0"/>
              <a:t>Establish </a:t>
            </a:r>
            <a:r>
              <a:rPr lang="en-US" b="1" dirty="0">
                <a:solidFill>
                  <a:schemeClr val="accent6"/>
                </a:solidFill>
              </a:rPr>
              <a:t>land cover/use change scenario/s</a:t>
            </a:r>
            <a:r>
              <a:rPr lang="en-US" b="1" dirty="0">
                <a:solidFill>
                  <a:srgbClr val="00B0F0"/>
                </a:solidFill>
              </a:rPr>
              <a:t> </a:t>
            </a:r>
            <a:r>
              <a:rPr lang="en-US" dirty="0"/>
              <a:t>across the study area under a chosen policy scenario and scope,</a:t>
            </a:r>
            <a:r>
              <a:rPr lang="en-US" b="1" dirty="0"/>
              <a:t> a) </a:t>
            </a:r>
            <a:r>
              <a:rPr lang="en-US" dirty="0"/>
              <a:t>for a </a:t>
            </a:r>
            <a:r>
              <a:rPr lang="en-US" b="1" dirty="0">
                <a:solidFill>
                  <a:schemeClr val="accent6"/>
                </a:solidFill>
              </a:rPr>
              <a:t>starting point </a:t>
            </a:r>
            <a:r>
              <a:rPr lang="en-US" dirty="0"/>
              <a:t>(current situation) and </a:t>
            </a:r>
            <a:r>
              <a:rPr lang="en-US" b="1" dirty="0"/>
              <a:t>b) </a:t>
            </a:r>
            <a:r>
              <a:rPr lang="en-US" dirty="0"/>
              <a:t>by projecting </a:t>
            </a:r>
            <a:r>
              <a:rPr lang="en-US" b="1" dirty="0">
                <a:solidFill>
                  <a:schemeClr val="accent6"/>
                </a:solidFill>
              </a:rPr>
              <a:t>likely future land cover/use patterns</a:t>
            </a:r>
            <a:r>
              <a:rPr lang="en-US" dirty="0"/>
              <a:t>. </a:t>
            </a:r>
          </a:p>
          <a:p>
            <a:pPr marL="285750" indent="-285750">
              <a:spcAft>
                <a:spcPts val="300"/>
              </a:spcAft>
              <a:buFont typeface="Arial" panose="020B0604020202020204" pitchFamily="34" charset="0"/>
              <a:buChar char="•"/>
            </a:pPr>
            <a:r>
              <a:rPr lang="en-US" b="1" dirty="0">
                <a:solidFill>
                  <a:schemeClr val="accent6"/>
                </a:solidFill>
              </a:rPr>
              <a:t>Estimate potential losses </a:t>
            </a:r>
            <a:r>
              <a:rPr lang="en-US" dirty="0"/>
              <a:t>due to changes between land cover and use classes. Ensure that biodiversity / areas where impacts should be avoided under existing legislation are ‘masked out’ (may not be converted).</a:t>
            </a:r>
          </a:p>
          <a:p>
            <a:pPr marL="285750" lvl="0" indent="-285750">
              <a:spcAft>
                <a:spcPts val="300"/>
              </a:spcAft>
              <a:buFont typeface="Arial" panose="020B0604020202020204" pitchFamily="34" charset="0"/>
              <a:buChar char="•"/>
            </a:pPr>
            <a:r>
              <a:rPr lang="en-US" dirty="0"/>
              <a:t>Develop </a:t>
            </a:r>
            <a:r>
              <a:rPr lang="en-US" b="1" dirty="0">
                <a:solidFill>
                  <a:schemeClr val="accent6"/>
                </a:solidFill>
              </a:rPr>
              <a:t>additionality requirements and gain rules</a:t>
            </a:r>
            <a:r>
              <a:rPr lang="en-US" dirty="0"/>
              <a:t>.  Assess the </a:t>
            </a:r>
            <a:r>
              <a:rPr lang="en-US" b="1" dirty="0">
                <a:solidFill>
                  <a:schemeClr val="accent6"/>
                </a:solidFill>
              </a:rPr>
              <a:t>potential for achieving gains</a:t>
            </a:r>
            <a:r>
              <a:rPr lang="en-US" dirty="0">
                <a:solidFill>
                  <a:schemeClr val="accent6"/>
                </a:solidFill>
              </a:rPr>
              <a:t> </a:t>
            </a:r>
            <a:r>
              <a:rPr lang="en-US" dirty="0"/>
              <a:t>across the study area to counterbalance predicted losses in biodiversity.</a:t>
            </a:r>
            <a:endParaRPr lang="en-GB" dirty="0"/>
          </a:p>
          <a:p>
            <a:pPr marL="285750" lvl="0" indent="-285750">
              <a:spcAft>
                <a:spcPts val="300"/>
              </a:spcAft>
              <a:buFont typeface="Arial" panose="020B0604020202020204" pitchFamily="34" charset="0"/>
              <a:buChar char="•"/>
            </a:pPr>
            <a:r>
              <a:rPr lang="en-US" b="1" dirty="0">
                <a:solidFill>
                  <a:schemeClr val="accent6"/>
                </a:solidFill>
              </a:rPr>
              <a:t>Assess the extent to which NNL or a NG can be achieved</a:t>
            </a:r>
            <a:r>
              <a:rPr lang="en-US" b="1" dirty="0">
                <a:solidFill>
                  <a:srgbClr val="00B0F0"/>
                </a:solidFill>
              </a:rPr>
              <a:t> </a:t>
            </a:r>
            <a:r>
              <a:rPr lang="en-US" dirty="0"/>
              <a:t>under a given scenario and </a:t>
            </a:r>
            <a:r>
              <a:rPr lang="en-US" b="1" dirty="0">
                <a:solidFill>
                  <a:schemeClr val="accent6"/>
                </a:solidFill>
              </a:rPr>
              <a:t>what changes </a:t>
            </a:r>
            <a:r>
              <a:rPr lang="en-US" dirty="0"/>
              <a:t>– if any – would be needed to enable achievement of this goal. </a:t>
            </a:r>
            <a:endParaRPr lang="en-GB" dirty="0"/>
          </a:p>
        </p:txBody>
      </p:sp>
    </p:spTree>
    <p:extLst>
      <p:ext uri="{BB962C8B-B14F-4D97-AF65-F5344CB8AC3E}">
        <p14:creationId xmlns:p14="http://schemas.microsoft.com/office/powerpoint/2010/main" val="342787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106158"/>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Loss-Gain Analysis:  About data</a:t>
            </a:r>
          </a:p>
        </p:txBody>
      </p:sp>
      <p:sp>
        <p:nvSpPr>
          <p:cNvPr id="5" name="Rectangle 4"/>
          <p:cNvSpPr/>
          <p:nvPr/>
        </p:nvSpPr>
        <p:spPr>
          <a:xfrm>
            <a:off x="292100" y="916399"/>
            <a:ext cx="11747500" cy="5170646"/>
          </a:xfrm>
          <a:prstGeom prst="rect">
            <a:avLst/>
          </a:prstGeom>
          <a:noFill/>
        </p:spPr>
        <p:txBody>
          <a:bodyPr wrap="square">
            <a:spAutoFit/>
          </a:bodyPr>
          <a:lstStyle/>
          <a:p>
            <a:pPr lvl="0"/>
            <a:r>
              <a:rPr lang="en-US" sz="2000" b="1" dirty="0">
                <a:solidFill>
                  <a:schemeClr val="accent6"/>
                </a:solidFill>
              </a:rPr>
              <a:t>Data for the LGA are needed </a:t>
            </a:r>
            <a:r>
              <a:rPr lang="en-US" sz="2000" dirty="0"/>
              <a:t>to inform the selection of appropriate biodiversity proxies, conservation significance, application of the mitigation hierarchy, metrics and exchange rules (e.g. ‘like-for-like or better’ approach) for comparing losses and gains, to establish a plausible reference scenario/s and simulate land use change scenarios. </a:t>
            </a:r>
          </a:p>
          <a:p>
            <a:pPr lvl="0"/>
            <a:endParaRPr lang="en-GB" sz="1000" dirty="0"/>
          </a:p>
          <a:p>
            <a:r>
              <a:rPr lang="en-US" sz="2000" b="1" dirty="0">
                <a:solidFill>
                  <a:schemeClr val="accent6"/>
                </a:solidFill>
              </a:rPr>
              <a:t>P</a:t>
            </a:r>
            <a:r>
              <a:rPr lang="en-AU" sz="2000" b="1" dirty="0" err="1">
                <a:solidFill>
                  <a:schemeClr val="accent6"/>
                </a:solidFill>
              </a:rPr>
              <a:t>lausible</a:t>
            </a:r>
            <a:r>
              <a:rPr lang="en-AU" sz="2000" b="1" dirty="0">
                <a:solidFill>
                  <a:schemeClr val="accent6"/>
                </a:solidFill>
              </a:rPr>
              <a:t> reference scenario:</a:t>
            </a:r>
            <a:r>
              <a:rPr lang="en-AU" sz="2000" dirty="0">
                <a:solidFill>
                  <a:schemeClr val="accent6"/>
                </a:solidFill>
              </a:rPr>
              <a:t> </a:t>
            </a:r>
            <a:r>
              <a:rPr lang="en-US" sz="2000" dirty="0"/>
              <a:t>needed to answer what ‘net’ refers to by answering the question: ‘No Net Loss or Net Gain compared with what?’</a:t>
            </a:r>
            <a:r>
              <a:rPr lang="en-GB" sz="2000" dirty="0"/>
              <a:t>. </a:t>
            </a:r>
            <a:r>
              <a:rPr lang="en-US" sz="2000" dirty="0"/>
              <a:t>Options include:</a:t>
            </a:r>
            <a:endParaRPr lang="en-GB" sz="2000" dirty="0"/>
          </a:p>
          <a:p>
            <a:pPr marL="285750" lvl="0" indent="-285750">
              <a:buFont typeface="Arial" panose="020B0604020202020204" pitchFamily="34" charset="0"/>
              <a:buChar char="•"/>
            </a:pPr>
            <a:r>
              <a:rPr lang="en-US" sz="2000" dirty="0"/>
              <a:t>Static, e.g. compared to a desired state of biodiversity (measurable target) OR the state of biodiversity ‘now’ </a:t>
            </a:r>
            <a:endParaRPr lang="en-GB" sz="2000" dirty="0"/>
          </a:p>
          <a:p>
            <a:pPr marL="285750" lvl="0" indent="-285750">
              <a:buFont typeface="Arial" panose="020B0604020202020204" pitchFamily="34" charset="0"/>
              <a:buChar char="•"/>
            </a:pPr>
            <a:r>
              <a:rPr lang="en-US" sz="2000" dirty="0"/>
              <a:t>Dynamic, compared to trajectory without scheduled impacts and offsets (counterfactual reference scenario)</a:t>
            </a:r>
            <a:endParaRPr lang="en-GB" sz="2000" dirty="0"/>
          </a:p>
          <a:p>
            <a:pPr lvl="0"/>
            <a:endParaRPr lang="en-GB" sz="1000" dirty="0"/>
          </a:p>
          <a:p>
            <a:pPr lvl="0"/>
            <a:r>
              <a:rPr lang="en-AU" sz="2000" b="1" dirty="0">
                <a:solidFill>
                  <a:schemeClr val="accent6"/>
                </a:solidFill>
              </a:rPr>
              <a:t>Biodiversity proxy</a:t>
            </a:r>
            <a:r>
              <a:rPr lang="en-GB" sz="2000" b="1" dirty="0">
                <a:solidFill>
                  <a:schemeClr val="accent6"/>
                </a:solidFill>
              </a:rPr>
              <a:t>: </a:t>
            </a:r>
            <a:r>
              <a:rPr lang="en-US" sz="2000" dirty="0"/>
              <a:t>For a national or regional loss-gain assessment, some proxy of biodiversity will be needed (as it is impossible to assess every component of biodiversity), for example </a:t>
            </a:r>
            <a:r>
              <a:rPr lang="en-US" sz="2000" b="1" dirty="0"/>
              <a:t>forest types.  </a:t>
            </a:r>
            <a:r>
              <a:rPr lang="en-US" sz="2000" dirty="0"/>
              <a:t>Extent and change in  extent can usually be determined using high quality land cover layer (derived from remote sensing images). Limitations to using e.g. forest cover (extent only) as a proxy for overall biodiversity can be partially addressed by additional measures of forest condition. </a:t>
            </a:r>
          </a:p>
          <a:p>
            <a:endParaRPr lang="en-US" sz="1000" dirty="0"/>
          </a:p>
          <a:p>
            <a:r>
              <a:rPr lang="en-AU" sz="2000" b="1" dirty="0">
                <a:solidFill>
                  <a:schemeClr val="accent6"/>
                </a:solidFill>
              </a:rPr>
              <a:t>Metrics and exchange rules</a:t>
            </a:r>
            <a:r>
              <a:rPr lang="en-US" sz="2000" b="1" dirty="0">
                <a:solidFill>
                  <a:schemeClr val="accent6"/>
                </a:solidFill>
              </a:rPr>
              <a:t>: </a:t>
            </a:r>
            <a:r>
              <a:rPr lang="en-US" sz="2000" dirty="0"/>
              <a:t>Fundamental for a L/G analysis and setting up a NG system are appropriate metrics (to quantify losses and gains) and exchange rules (to ensure equivalence). </a:t>
            </a:r>
            <a:endParaRPr lang="en-GB" sz="2000" b="1" dirty="0"/>
          </a:p>
        </p:txBody>
      </p:sp>
    </p:spTree>
    <p:extLst>
      <p:ext uri="{BB962C8B-B14F-4D97-AF65-F5344CB8AC3E}">
        <p14:creationId xmlns:p14="http://schemas.microsoft.com/office/powerpoint/2010/main" val="184806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79173" y="764689"/>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83659" y="825454"/>
            <a:ext cx="11479319" cy="5759496"/>
          </a:xfrm>
          <a:prstGeom prst="rect">
            <a:avLst/>
          </a:prstGeom>
          <a:noFill/>
          <a:ln>
            <a:noFill/>
          </a:ln>
        </p:spPr>
        <p:txBody>
          <a:bodyPr spcFirstLastPara="1" wrap="square" lIns="91425" tIns="45700" rIns="91425" bIns="45700" anchor="t" anchorCtr="0">
            <a:noAutofit/>
          </a:bodyPr>
          <a:lstStyle/>
          <a:p>
            <a:pPr marL="342900" indent="-342900">
              <a:spcBef>
                <a:spcPts val="12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Following the mitigation hierarchy can help governments and companies to reconcile development and biodiversity conservation goals.  </a:t>
            </a:r>
          </a:p>
          <a:p>
            <a:pPr marL="342900"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Around 100 countries, 97 banks and many companies have commitments to No Net Loss, Biodiversity Net Gain or some other conservation goal.  </a:t>
            </a:r>
          </a:p>
          <a:p>
            <a:pPr marL="342900"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Simply stated, Biodiversity Net Gain (BNG) means leaving biodiversity better off following development activity, compared with a clear reference scenario.</a:t>
            </a:r>
          </a:p>
          <a:p>
            <a:pPr marL="342900"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When considering policy options, and in order to plan for NNL/NG, particularly at the landscape, regional or national level, it helps to understand how the policy would align with overarching biodiversity targets so that compensation policy can be designed contribute to meeting these. </a:t>
            </a:r>
          </a:p>
          <a:p>
            <a:pPr marL="342900"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It is also important to assess biodiversity losses likely to arise from planned development as well as the gains of biodiversity that could feasibly be achieved through compensatory conservation, in order to establish whether NNL/NG are not only desirable but also reasonable policy goals, or whether Managed Net Loss is more realistic and also defensible in the context of biodiversity targets.</a:t>
            </a:r>
          </a:p>
          <a:p>
            <a:pPr marL="342900"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A Loss-Gain Assessment, based on appropriate data, explicit assumptions, relevant policy options and land use change scenarios, is advisable to support defensible and realistic policy choices. </a:t>
            </a:r>
            <a:endParaRPr lang="en-GB" sz="2000" dirty="0">
              <a:latin typeface="Calibri" panose="020F0502020204030204" pitchFamily="34" charset="0"/>
              <a:cs typeface="Calibri" panose="020F0502020204030204" pitchFamily="34" charset="0"/>
            </a:endParaRPr>
          </a:p>
          <a:p>
            <a:pPr marL="342900" indent="-342900">
              <a:spcBef>
                <a:spcPts val="12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95B56F4-E3A6-4D56-8EC0-8BFFFAD6944A}"/>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No Net Loss and Biodiversity Net Gain Module – </a:t>
            </a:r>
          </a:p>
          <a:p>
            <a:pPr algn="ctr">
              <a:defRPr/>
            </a:pPr>
            <a:r>
              <a:rPr lang="en-GB" sz="3000" b="1" dirty="0">
                <a:solidFill>
                  <a:prstClr val="white"/>
                </a:solidFill>
              </a:rPr>
              <a:t>Take home messages</a:t>
            </a:r>
          </a:p>
        </p:txBody>
      </p:sp>
    </p:spTree>
    <p:extLst>
      <p:ext uri="{BB962C8B-B14F-4D97-AF65-F5344CB8AC3E}">
        <p14:creationId xmlns:p14="http://schemas.microsoft.com/office/powerpoint/2010/main" val="16502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7437" y="76324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No Net Loss and Biodiversity Net Gain Module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903286" y="1081851"/>
            <a:ext cx="9537886" cy="4893647"/>
          </a:xfrm>
          <a:prstGeom prst="rect">
            <a:avLst/>
          </a:prstGeom>
          <a:noFill/>
          <a:ln>
            <a:noFill/>
          </a:ln>
        </p:spPr>
        <p:txBody>
          <a:bodyPr spcFirstLastPara="1" wrap="square" lIns="91425" tIns="45700" rIns="91425" bIns="45700" anchor="t" anchorCtr="0">
            <a:noAutofit/>
          </a:bodyPr>
          <a:lstStyle/>
          <a:p>
            <a:r>
              <a:rPr lang="en-US" sz="2400" kern="0" dirty="0">
                <a:solidFill>
                  <a:srgbClr val="000000"/>
                </a:solidFill>
                <a:latin typeface="Calibri"/>
                <a:ea typeface="Calibri"/>
                <a:cs typeface="Calibri"/>
              </a:rPr>
              <a:t>This training course is about planning for Biodiversity Net Gain, No Net Loss (BNG/NNL) of biodiversity or some other conservation goal.  This module explains these terms, and gives examples of governments’ policies around the world in this area.  </a:t>
            </a:r>
          </a:p>
          <a:p>
            <a:endParaRPr lang="en-GB" sz="2400" kern="0" dirty="0">
              <a:solidFill>
                <a:srgbClr val="000000"/>
              </a:solidFill>
              <a:latin typeface="Calibri"/>
              <a:ea typeface="Calibri"/>
              <a:cs typeface="Calibri"/>
            </a:endParaRPr>
          </a:p>
          <a:p>
            <a:r>
              <a:rPr lang="en-US" sz="2400" kern="0" dirty="0">
                <a:solidFill>
                  <a:srgbClr val="000000"/>
                </a:solidFill>
                <a:latin typeface="Calibri"/>
                <a:ea typeface="Calibri"/>
                <a:cs typeface="Calibri"/>
              </a:rPr>
              <a:t>A loss-gain assessment - at the landscape, regional or national level - helps predict biodiversity losses anticipated in the coming decades from development and the gains of biodiversity that could be achieved by broad-scale conservation.  </a:t>
            </a:r>
          </a:p>
          <a:p>
            <a:endParaRPr lang="en-US" sz="2400" kern="0" dirty="0">
              <a:solidFill>
                <a:srgbClr val="000000"/>
              </a:solidFill>
              <a:latin typeface="Calibri"/>
              <a:ea typeface="Calibri"/>
              <a:cs typeface="Calibri"/>
            </a:endParaRPr>
          </a:p>
          <a:p>
            <a:r>
              <a:rPr lang="en-US" sz="2400" kern="0" dirty="0">
                <a:solidFill>
                  <a:srgbClr val="000000"/>
                </a:solidFill>
                <a:latin typeface="Calibri"/>
                <a:ea typeface="Calibri"/>
                <a:cs typeface="Calibri"/>
              </a:rPr>
              <a:t>The module explains how to undertake such an assessment, to establish whether BNG or NNL are reasonable conservation targets, or a conservation-target based approach (involving net loss) is more realistic.</a:t>
            </a:r>
            <a:endParaRPr lang="en-GB" sz="2400" kern="0" dirty="0">
              <a:solidFill>
                <a:srgbClr val="000000"/>
              </a:solidFill>
              <a:latin typeface="Calibri"/>
              <a:ea typeface="Calibri"/>
              <a:cs typeface="Calibri"/>
            </a:endParaRPr>
          </a:p>
          <a:p>
            <a:pPr defTabSz="914400">
              <a:buClr>
                <a:srgbClr val="000000"/>
              </a:buClr>
              <a:buFont typeface="Arial"/>
              <a:buNone/>
            </a:pPr>
            <a:endParaRPr sz="1400" kern="0" dirty="0">
              <a:solidFill>
                <a:srgbClr val="000000"/>
              </a:solidFill>
              <a:cs typeface="Arial"/>
              <a:sym typeface="Arial"/>
            </a:endParaRPr>
          </a:p>
        </p:txBody>
      </p:sp>
    </p:spTree>
    <p:extLst>
      <p:ext uri="{BB962C8B-B14F-4D97-AF65-F5344CB8AC3E}">
        <p14:creationId xmlns:p14="http://schemas.microsoft.com/office/powerpoint/2010/main" val="6995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No Net Loss and Biodiversity Net Gain Module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3394039503"/>
              </p:ext>
            </p:extLst>
          </p:nvPr>
        </p:nvGraphicFramePr>
        <p:xfrm>
          <a:off x="552450" y="1559292"/>
          <a:ext cx="10805361" cy="2409457"/>
        </p:xfrm>
        <a:graphic>
          <a:graphicData uri="http://schemas.openxmlformats.org/drawingml/2006/table">
            <a:tbl>
              <a:tblPr firstRow="1" bandRow="1">
                <a:tableStyleId>{93296810-A885-4BE3-A3E7-6D5BEEA58F35}</a:tableStyleId>
              </a:tblPr>
              <a:tblGrid>
                <a:gridCol w="9014501">
                  <a:extLst>
                    <a:ext uri="{9D8B030D-6E8A-4147-A177-3AD203B41FA5}">
                      <a16:colId xmlns:a16="http://schemas.microsoft.com/office/drawing/2014/main" val="20000"/>
                    </a:ext>
                  </a:extLst>
                </a:gridCol>
                <a:gridCol w="1790860">
                  <a:extLst>
                    <a:ext uri="{9D8B030D-6E8A-4147-A177-3AD203B41FA5}">
                      <a16:colId xmlns:a16="http://schemas.microsoft.com/office/drawing/2014/main" val="20001"/>
                    </a:ext>
                  </a:extLst>
                </a:gridCol>
              </a:tblGrid>
              <a:tr h="441989">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91867">
                <a:tc>
                  <a:txBody>
                    <a:bodyPr/>
                    <a:lstStyle/>
                    <a:p>
                      <a:r>
                        <a:rPr lang="en-GB" sz="1800" kern="1200" dirty="0">
                          <a:solidFill>
                            <a:schemeClr val="dk1"/>
                          </a:solidFill>
                          <a:effectLst/>
                          <a:latin typeface="+mn-lt"/>
                          <a:ea typeface="+mn-ea"/>
                          <a:cs typeface="+mn-cs"/>
                        </a:rPr>
                        <a:t>Introduction – meaning of No Net Loss and Biodiversity Net Gain</a:t>
                      </a:r>
                    </a:p>
                  </a:txBody>
                  <a:tcPr/>
                </a:tc>
                <a:tc>
                  <a:txBody>
                    <a:bodyPr/>
                    <a:lstStyle/>
                    <a:p>
                      <a:r>
                        <a:rPr lang="en-US" dirty="0" smtClean="0"/>
                        <a:t>4-5</a:t>
                      </a:r>
                      <a:endParaRPr lang="en-US" dirty="0"/>
                    </a:p>
                  </a:txBody>
                  <a:tcPr/>
                </a:tc>
                <a:extLst>
                  <a:ext uri="{0D108BD9-81ED-4DB2-BD59-A6C34878D82A}">
                    <a16:rowId xmlns:a16="http://schemas.microsoft.com/office/drawing/2014/main" val="10001"/>
                  </a:ext>
                </a:extLst>
              </a:tr>
              <a:tr h="491867">
                <a:tc>
                  <a:txBody>
                    <a:bodyPr/>
                    <a:lstStyle/>
                    <a:p>
                      <a:r>
                        <a:rPr lang="en-GB" sz="1800" kern="1200" dirty="0">
                          <a:solidFill>
                            <a:schemeClr val="dk1"/>
                          </a:solidFill>
                          <a:effectLst/>
                          <a:latin typeface="+mn-lt"/>
                          <a:ea typeface="+mn-ea"/>
                          <a:cs typeface="+mn-cs"/>
                        </a:rPr>
                        <a:t>No Net Loss and Biodiversity Net Gain – precedent in government policy</a:t>
                      </a:r>
                    </a:p>
                  </a:txBody>
                  <a:tcPr/>
                </a:tc>
                <a:tc>
                  <a:txBody>
                    <a:bodyPr/>
                    <a:lstStyle/>
                    <a:p>
                      <a:r>
                        <a:rPr lang="en-US" dirty="0" smtClean="0"/>
                        <a:t>6-7</a:t>
                      </a:r>
                      <a:endParaRPr lang="en-US" dirty="0"/>
                    </a:p>
                  </a:txBody>
                  <a:tcPr/>
                </a:tc>
                <a:extLst>
                  <a:ext uri="{0D108BD9-81ED-4DB2-BD59-A6C34878D82A}">
                    <a16:rowId xmlns:a16="http://schemas.microsoft.com/office/drawing/2014/main" val="10002"/>
                  </a:ext>
                </a:extLst>
              </a:tr>
              <a:tr h="491867">
                <a:tc>
                  <a:txBody>
                    <a:bodyPr/>
                    <a:lstStyle/>
                    <a:p>
                      <a:r>
                        <a:rPr lang="en-GB" sz="1800" kern="1200" dirty="0">
                          <a:solidFill>
                            <a:schemeClr val="dk1"/>
                          </a:solidFill>
                          <a:effectLst/>
                          <a:latin typeface="+mn-lt"/>
                          <a:ea typeface="+mn-ea"/>
                          <a:cs typeface="+mn-cs"/>
                        </a:rPr>
                        <a:t>Loss-Gain Assessment</a:t>
                      </a:r>
                    </a:p>
                  </a:txBody>
                  <a:tcPr/>
                </a:tc>
                <a:tc>
                  <a:txBody>
                    <a:bodyPr/>
                    <a:lstStyle/>
                    <a:p>
                      <a:r>
                        <a:rPr lang="en-US" dirty="0" smtClean="0"/>
                        <a:t>8-13</a:t>
                      </a:r>
                      <a:endParaRPr lang="en-US" dirty="0"/>
                    </a:p>
                  </a:txBody>
                  <a:tcPr/>
                </a:tc>
                <a:extLst>
                  <a:ext uri="{0D108BD9-81ED-4DB2-BD59-A6C34878D82A}">
                    <a16:rowId xmlns:a16="http://schemas.microsoft.com/office/drawing/2014/main" val="10003"/>
                  </a:ext>
                </a:extLst>
              </a:tr>
              <a:tr h="491867">
                <a:tc>
                  <a:txBody>
                    <a:bodyPr/>
                    <a:lstStyle/>
                    <a:p>
                      <a:r>
                        <a:rPr lang="en-US" dirty="0"/>
                        <a:t>Take home messages</a:t>
                      </a:r>
                    </a:p>
                  </a:txBody>
                  <a:tcPr/>
                </a:tc>
                <a:tc>
                  <a:txBody>
                    <a:bodyPr/>
                    <a:lstStyle/>
                    <a:p>
                      <a:r>
                        <a:rPr lang="en-US" smtClean="0"/>
                        <a:t>14</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540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Biodiversity Net Gain and No Net Loss: </a:t>
            </a:r>
            <a:r>
              <a:rPr lang="en-US" b="1" dirty="0" smtClean="0"/>
              <a:t>Meaning</a:t>
            </a:r>
            <a:endParaRPr lang="en-US" b="1" dirty="0"/>
          </a:p>
        </p:txBody>
      </p:sp>
      <p:sp>
        <p:nvSpPr>
          <p:cNvPr id="5" name="Rectangle 4"/>
          <p:cNvSpPr/>
          <p:nvPr/>
        </p:nvSpPr>
        <p:spPr>
          <a:xfrm>
            <a:off x="374650" y="2780964"/>
            <a:ext cx="11544299" cy="3554819"/>
          </a:xfrm>
          <a:prstGeom prst="rect">
            <a:avLst/>
          </a:prstGeom>
        </p:spPr>
        <p:txBody>
          <a:bodyPr wrap="square">
            <a:spAutoFit/>
          </a:bodyPr>
          <a:lstStyle/>
          <a:p>
            <a:pPr marL="285750" indent="-285750">
              <a:spcBef>
                <a:spcPts val="600"/>
              </a:spcBef>
              <a:buFont typeface="Arial" panose="020B0604020202020204" pitchFamily="34" charset="0"/>
              <a:buChar char="•"/>
            </a:pPr>
            <a:r>
              <a:rPr lang="en-GB" sz="2200" dirty="0"/>
              <a:t>No Net Loss is similar – with impacts at least balanced by the mitigation measures. </a:t>
            </a:r>
          </a:p>
          <a:p>
            <a:pPr marL="285750" indent="-285750">
              <a:spcBef>
                <a:spcPts val="600"/>
              </a:spcBef>
              <a:buFont typeface="Arial" panose="020B0604020202020204" pitchFamily="34" charset="0"/>
              <a:buChar char="•"/>
            </a:pPr>
            <a:r>
              <a:rPr lang="en-GB" sz="2200" dirty="0"/>
              <a:t>For governments, the goal may be set at a national, regional or local level.</a:t>
            </a:r>
          </a:p>
          <a:p>
            <a:pPr marL="285750" indent="-285750">
              <a:spcBef>
                <a:spcPts val="600"/>
              </a:spcBef>
              <a:buFont typeface="Arial" panose="020B0604020202020204" pitchFamily="34" charset="0"/>
              <a:buChar char="•"/>
            </a:pPr>
            <a:r>
              <a:rPr lang="en-GB" sz="2200" dirty="0"/>
              <a:t>For companies, the goal may be at a site, project or corporate level, or for part of the value chain.  </a:t>
            </a:r>
          </a:p>
          <a:p>
            <a:pPr marL="285750" indent="-285750">
              <a:spcBef>
                <a:spcPts val="600"/>
              </a:spcBef>
              <a:buFont typeface="Arial" panose="020B0604020202020204" pitchFamily="34" charset="0"/>
              <a:buChar char="•"/>
            </a:pPr>
            <a:r>
              <a:rPr lang="en-GB" sz="2200" dirty="0"/>
              <a:t>For financial institutions, the focus could be their investment strategies, based on environment, social and governance (ESG) policy that refers to BNG. </a:t>
            </a:r>
          </a:p>
          <a:p>
            <a:pPr marL="285750" indent="-285750">
              <a:spcBef>
                <a:spcPts val="600"/>
              </a:spcBef>
              <a:buFont typeface="Arial" panose="020B0604020202020204" pitchFamily="34" charset="0"/>
              <a:buChar char="•"/>
            </a:pPr>
            <a:r>
              <a:rPr lang="en-GB" sz="2200" dirty="0"/>
              <a:t>In all cases, the goal must be defined relative to an appropriate reference scenario:</a:t>
            </a:r>
          </a:p>
          <a:p>
            <a:pPr lvl="1">
              <a:spcBef>
                <a:spcPts val="600"/>
              </a:spcBef>
            </a:pPr>
            <a:r>
              <a:rPr lang="en-US" sz="2400" b="1" dirty="0">
                <a:solidFill>
                  <a:srgbClr val="4F7A32"/>
                </a:solidFill>
                <a:highlight>
                  <a:srgbClr val="FFFF00"/>
                </a:highlight>
              </a:rPr>
              <a:t>‘Net Gain of what and compared with what?’</a:t>
            </a:r>
            <a:endParaRPr lang="en-GB" sz="2400" b="1" dirty="0">
              <a:solidFill>
                <a:srgbClr val="4F7A32"/>
              </a:solidFill>
              <a:highlight>
                <a:srgbClr val="FFFF00"/>
              </a:highlight>
            </a:endParaRPr>
          </a:p>
          <a:p>
            <a:pPr>
              <a:spcBef>
                <a:spcPts val="600"/>
              </a:spcBef>
            </a:pPr>
            <a:endParaRPr lang="en-GB" dirty="0"/>
          </a:p>
          <a:p>
            <a:pPr>
              <a:spcBef>
                <a:spcPts val="600"/>
              </a:spcBef>
            </a:pPr>
            <a:endParaRPr lang="en-US" b="1" dirty="0">
              <a:solidFill>
                <a:schemeClr val="accent2">
                  <a:lumMod val="75000"/>
                </a:schemeClr>
              </a:solidFill>
            </a:endParaRPr>
          </a:p>
        </p:txBody>
      </p:sp>
      <p:sp>
        <p:nvSpPr>
          <p:cNvPr id="4" name="Rectangle : coins arrondis 10">
            <a:extLst>
              <a:ext uri="{FF2B5EF4-FFF2-40B4-BE49-F238E27FC236}">
                <a16:creationId xmlns:a16="http://schemas.microsoft.com/office/drawing/2014/main" id="{0AAE357D-4A63-4E87-B5F2-6BCC053C68FA}"/>
              </a:ext>
            </a:extLst>
          </p:cNvPr>
          <p:cNvSpPr/>
          <p:nvPr/>
        </p:nvSpPr>
        <p:spPr>
          <a:xfrm>
            <a:off x="2080452" y="1123143"/>
            <a:ext cx="8139872" cy="1404157"/>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Simply stated, Biodiversity Net Gain (BNG), </a:t>
            </a:r>
          </a:p>
          <a:p>
            <a:pPr algn="ctr"/>
            <a:r>
              <a:rPr lang="en-GB" sz="2400" b="1" dirty="0"/>
              <a:t>sometimes described as Net Positive Impact (NPI), means </a:t>
            </a:r>
          </a:p>
          <a:p>
            <a:pPr algn="ctr"/>
            <a:r>
              <a:rPr lang="en-GB" sz="2400" b="1" dirty="0">
                <a:solidFill>
                  <a:schemeClr val="tx1"/>
                </a:solidFill>
                <a:highlight>
                  <a:srgbClr val="FFFF00"/>
                </a:highlight>
              </a:rPr>
              <a:t>leaving biodiversity better off following development </a:t>
            </a:r>
            <a:r>
              <a:rPr lang="en-GB" sz="2400" b="1" dirty="0"/>
              <a:t>activity,</a:t>
            </a:r>
          </a:p>
          <a:p>
            <a:pPr algn="ctr"/>
            <a:r>
              <a:rPr lang="en-GB" sz="2400" b="1" dirty="0"/>
              <a:t>compared with a clear reference scenario.</a:t>
            </a:r>
          </a:p>
        </p:txBody>
      </p:sp>
    </p:spTree>
    <p:extLst>
      <p:ext uri="{BB962C8B-B14F-4D97-AF65-F5344CB8AC3E}">
        <p14:creationId xmlns:p14="http://schemas.microsoft.com/office/powerpoint/2010/main" val="1573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4956969" y="4287045"/>
            <a:ext cx="0" cy="610791"/>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sz="2100">
              <a:latin typeface="Arial" panose="020B0604020202020204" pitchFamily="34" charset="0"/>
              <a:cs typeface="Arial" panose="020B0604020202020204" pitchFamily="34" charset="0"/>
            </a:endParaRPr>
          </a:p>
        </p:txBody>
      </p:sp>
      <p:sp>
        <p:nvSpPr>
          <p:cNvPr id="36868" name="Line 4"/>
          <p:cNvSpPr>
            <a:spLocks noChangeShapeType="1"/>
          </p:cNvSpPr>
          <p:nvPr/>
        </p:nvSpPr>
        <p:spPr bwMode="auto">
          <a:xfrm>
            <a:off x="4767661" y="3964386"/>
            <a:ext cx="189309" cy="322659"/>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sz="2100">
              <a:latin typeface="Arial" panose="020B0604020202020204" pitchFamily="34" charset="0"/>
              <a:cs typeface="Arial" panose="020B0604020202020204" pitchFamily="34" charset="0"/>
            </a:endParaRPr>
          </a:p>
        </p:txBody>
      </p:sp>
      <p:sp>
        <p:nvSpPr>
          <p:cNvPr id="36869" name="Line 5"/>
          <p:cNvSpPr>
            <a:spLocks noChangeShapeType="1"/>
          </p:cNvSpPr>
          <p:nvPr/>
        </p:nvSpPr>
        <p:spPr bwMode="auto">
          <a:xfrm>
            <a:off x="5707856" y="4287045"/>
            <a:ext cx="0" cy="610791"/>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sz="2100">
              <a:latin typeface="Arial" panose="020B0604020202020204" pitchFamily="34" charset="0"/>
              <a:cs typeface="Arial" panose="020B0604020202020204" pitchFamily="34" charset="0"/>
            </a:endParaRPr>
          </a:p>
        </p:txBody>
      </p:sp>
      <p:sp>
        <p:nvSpPr>
          <p:cNvPr id="2" name="TextBox 1"/>
          <p:cNvSpPr txBox="1"/>
          <p:nvPr/>
        </p:nvSpPr>
        <p:spPr>
          <a:xfrm>
            <a:off x="185631" y="2284522"/>
            <a:ext cx="5787933" cy="2534027"/>
          </a:xfrm>
          <a:prstGeom prst="rect">
            <a:avLst/>
          </a:prstGeom>
          <a:noFill/>
        </p:spPr>
        <p:txBody>
          <a:bodyPr wrap="square" rtlCol="0">
            <a:spAutoFit/>
          </a:bodyPr>
          <a:lstStyle/>
          <a:p>
            <a:pPr marL="457200" indent="-457200">
              <a:spcAft>
                <a:spcPts val="1400"/>
              </a:spcAft>
              <a:buAutoNum type="arabicPeriod"/>
            </a:pPr>
            <a:r>
              <a:rPr lang="en-US" sz="2600" b="1" dirty="0">
                <a:solidFill>
                  <a:schemeClr val="accent6"/>
                </a:solidFill>
                <a:cs typeface="Calibri" panose="020F0502020204030204" pitchFamily="34" charset="0"/>
              </a:rPr>
              <a:t>NNL / Net Gain </a:t>
            </a:r>
            <a:r>
              <a:rPr lang="en-US" sz="2600" b="1" i="1" dirty="0">
                <a:solidFill>
                  <a:schemeClr val="accent6"/>
                </a:solidFill>
                <a:cs typeface="Calibri" panose="020F0502020204030204" pitchFamily="34" charset="0"/>
              </a:rPr>
              <a:t>of</a:t>
            </a:r>
            <a:r>
              <a:rPr lang="en-US" sz="2600" b="1" dirty="0">
                <a:solidFill>
                  <a:schemeClr val="accent6"/>
                </a:solidFill>
                <a:cs typeface="Calibri" panose="020F0502020204030204" pitchFamily="34" charset="0"/>
              </a:rPr>
              <a:t> </a:t>
            </a:r>
            <a:r>
              <a:rPr lang="en-US" sz="2600" b="1" i="1" dirty="0">
                <a:solidFill>
                  <a:schemeClr val="accent6"/>
                </a:solidFill>
                <a:highlight>
                  <a:srgbClr val="FFFF00"/>
                </a:highlight>
                <a:cs typeface="Calibri" panose="020F0502020204030204" pitchFamily="34" charset="0"/>
              </a:rPr>
              <a:t>what</a:t>
            </a:r>
            <a:r>
              <a:rPr lang="en-US" sz="2600" b="1" dirty="0">
                <a:solidFill>
                  <a:schemeClr val="accent6"/>
                </a:solidFill>
                <a:cs typeface="Calibri" panose="020F0502020204030204" pitchFamily="34" charset="0"/>
              </a:rPr>
              <a:t>?</a:t>
            </a:r>
          </a:p>
          <a:p>
            <a:pPr marL="457200" indent="-457200">
              <a:spcAft>
                <a:spcPts val="1400"/>
              </a:spcAft>
              <a:buAutoNum type="arabicPeriod"/>
            </a:pPr>
            <a:endParaRPr lang="en-US" sz="2400" dirty="0">
              <a:solidFill>
                <a:schemeClr val="accent1">
                  <a:lumMod val="75000"/>
                </a:schemeClr>
              </a:solidFill>
              <a:cs typeface="Calibri" panose="020F0502020204030204" pitchFamily="34" charset="0"/>
            </a:endParaRPr>
          </a:p>
          <a:p>
            <a:pPr>
              <a:spcAft>
                <a:spcPts val="1400"/>
              </a:spcAft>
            </a:pPr>
            <a:endParaRPr lang="en-US" sz="2400" dirty="0">
              <a:solidFill>
                <a:schemeClr val="accent1">
                  <a:lumMod val="75000"/>
                </a:schemeClr>
              </a:solidFill>
              <a:cs typeface="Calibri" panose="020F0502020204030204" pitchFamily="34" charset="0"/>
            </a:endParaRPr>
          </a:p>
          <a:p>
            <a:pPr>
              <a:spcAft>
                <a:spcPts val="1400"/>
              </a:spcAft>
            </a:pPr>
            <a:endParaRPr lang="en-US" sz="1200" dirty="0">
              <a:solidFill>
                <a:schemeClr val="accent1">
                  <a:lumMod val="75000"/>
                </a:schemeClr>
              </a:solidFill>
              <a:cs typeface="Calibri" panose="020F0502020204030204" pitchFamily="34" charset="0"/>
            </a:endParaRPr>
          </a:p>
          <a:p>
            <a:pPr marL="401638" indent="-401638">
              <a:spcAft>
                <a:spcPts val="1400"/>
              </a:spcAft>
            </a:pPr>
            <a:r>
              <a:rPr lang="en-US" sz="2600" b="1" dirty="0">
                <a:solidFill>
                  <a:schemeClr val="accent6"/>
                </a:solidFill>
                <a:cs typeface="Calibri" panose="020F0502020204030204" pitchFamily="34" charset="0"/>
              </a:rPr>
              <a:t>2. NNL/ Net Gain </a:t>
            </a:r>
            <a:r>
              <a:rPr lang="en-US" sz="2600" b="1" i="1" dirty="0">
                <a:solidFill>
                  <a:schemeClr val="accent6"/>
                </a:solidFill>
                <a:highlight>
                  <a:srgbClr val="FFFF00"/>
                </a:highlight>
                <a:cs typeface="Calibri" panose="020F0502020204030204" pitchFamily="34" charset="0"/>
              </a:rPr>
              <a:t>relative to what</a:t>
            </a:r>
            <a:r>
              <a:rPr lang="en-US" sz="2600" b="1" dirty="0">
                <a:solidFill>
                  <a:schemeClr val="accent6"/>
                </a:solidFill>
                <a:highlight>
                  <a:srgbClr val="FFFF00"/>
                </a:highlight>
                <a:cs typeface="Calibri" panose="020F0502020204030204" pitchFamily="34" charset="0"/>
              </a:rPr>
              <a:t>?</a:t>
            </a:r>
          </a:p>
        </p:txBody>
      </p:sp>
      <p:pic>
        <p:nvPicPr>
          <p:cNvPr id="16" name="Picture 15"/>
          <p:cNvPicPr>
            <a:picLocks noChangeAspect="1"/>
          </p:cNvPicPr>
          <p:nvPr/>
        </p:nvPicPr>
        <p:blipFill>
          <a:blip r:embed="rId3"/>
          <a:stretch>
            <a:fillRect/>
          </a:stretch>
        </p:blipFill>
        <p:spPr>
          <a:xfrm>
            <a:off x="7273462" y="2031715"/>
            <a:ext cx="2188413" cy="1747614"/>
          </a:xfrm>
          <a:prstGeom prst="rect">
            <a:avLst/>
          </a:prstGeom>
        </p:spPr>
      </p:pic>
      <p:pic>
        <p:nvPicPr>
          <p:cNvPr id="6" name="Picture 5"/>
          <p:cNvPicPr>
            <a:picLocks noChangeAspect="1"/>
          </p:cNvPicPr>
          <p:nvPr/>
        </p:nvPicPr>
        <p:blipFill>
          <a:blip r:embed="rId4"/>
          <a:stretch>
            <a:fillRect/>
          </a:stretch>
        </p:blipFill>
        <p:spPr>
          <a:xfrm>
            <a:off x="5340079" y="4174991"/>
            <a:ext cx="4353195" cy="2609963"/>
          </a:xfrm>
          <a:prstGeom prst="rect">
            <a:avLst/>
          </a:prstGeom>
        </p:spPr>
      </p:pic>
      <p:pic>
        <p:nvPicPr>
          <p:cNvPr id="4" name="Picture 3"/>
          <p:cNvPicPr>
            <a:picLocks noChangeAspect="1"/>
          </p:cNvPicPr>
          <p:nvPr/>
        </p:nvPicPr>
        <p:blipFill>
          <a:blip r:embed="rId5"/>
          <a:stretch>
            <a:fillRect/>
          </a:stretch>
        </p:blipFill>
        <p:spPr>
          <a:xfrm>
            <a:off x="5459833" y="2025412"/>
            <a:ext cx="1463040" cy="1760220"/>
          </a:xfrm>
          <a:prstGeom prst="rect">
            <a:avLst/>
          </a:prstGeom>
        </p:spPr>
      </p:pic>
      <p:sp>
        <p:nvSpPr>
          <p:cNvPr id="3" name="Rectangle 2"/>
          <p:cNvSpPr/>
          <p:nvPr/>
        </p:nvSpPr>
        <p:spPr>
          <a:xfrm>
            <a:off x="396966" y="1064864"/>
            <a:ext cx="11541033" cy="492443"/>
          </a:xfrm>
          <a:prstGeom prst="rect">
            <a:avLst/>
          </a:prstGeom>
        </p:spPr>
        <p:txBody>
          <a:bodyPr wrap="square">
            <a:spAutoFit/>
          </a:bodyPr>
          <a:lstStyle/>
          <a:p>
            <a:pPr>
              <a:spcBef>
                <a:spcPts val="600"/>
              </a:spcBef>
            </a:pPr>
            <a:r>
              <a:rPr lang="en-US" sz="2600" dirty="0"/>
              <a:t>For any policy or project planning for NG or NNL, there are two central questions:</a:t>
            </a:r>
          </a:p>
        </p:txBody>
      </p:sp>
      <p:sp>
        <p:nvSpPr>
          <p:cNvPr id="12"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Biodiversity Net Gain and No Net Loss: </a:t>
            </a:r>
            <a:r>
              <a:rPr lang="en-US" dirty="0" smtClean="0"/>
              <a:t>Meaning</a:t>
            </a:r>
            <a:endParaRPr lang="en-US" dirty="0"/>
          </a:p>
        </p:txBody>
      </p:sp>
      <p:sp>
        <p:nvSpPr>
          <p:cNvPr id="5" name="Oval 4"/>
          <p:cNvSpPr/>
          <p:nvPr/>
        </p:nvSpPr>
        <p:spPr>
          <a:xfrm>
            <a:off x="9048750" y="4933950"/>
            <a:ext cx="644524" cy="463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067782" y="2745780"/>
            <a:ext cx="1938587" cy="3693319"/>
          </a:xfrm>
          <a:prstGeom prst="rect">
            <a:avLst/>
          </a:prstGeom>
          <a:solidFill>
            <a:schemeClr val="accent6"/>
          </a:solidFill>
        </p:spPr>
        <p:txBody>
          <a:bodyPr wrap="square" rtlCol="0">
            <a:spAutoFit/>
          </a:bodyPr>
          <a:lstStyle/>
          <a:p>
            <a:r>
              <a:rPr lang="en-US" dirty="0">
                <a:solidFill>
                  <a:schemeClr val="bg1"/>
                </a:solidFill>
              </a:rPr>
              <a:t>An outcomes-based target (set at some </a:t>
            </a:r>
            <a:r>
              <a:rPr lang="en-US" b="1" dirty="0">
                <a:solidFill>
                  <a:schemeClr val="bg1"/>
                </a:solidFill>
              </a:rPr>
              <a:t>desirable</a:t>
            </a:r>
            <a:r>
              <a:rPr lang="en-US" dirty="0">
                <a:solidFill>
                  <a:schemeClr val="bg1"/>
                </a:solidFill>
              </a:rPr>
              <a:t> level for specific biota) could provide this static reference level! It doesn’t need to be relative to ‘now’ but could be a target. See target-based compensation.</a:t>
            </a:r>
            <a:endParaRPr lang="en-GB" dirty="0">
              <a:solidFill>
                <a:schemeClr val="bg1"/>
              </a:solidFill>
            </a:endParaRPr>
          </a:p>
        </p:txBody>
      </p:sp>
      <p:cxnSp>
        <p:nvCxnSpPr>
          <p:cNvPr id="20" name="Straight Arrow Connector 19"/>
          <p:cNvCxnSpPr/>
          <p:nvPr/>
        </p:nvCxnSpPr>
        <p:spPr>
          <a:xfrm flipV="1">
            <a:off x="9213850" y="3445717"/>
            <a:ext cx="830013" cy="1452120"/>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68453" y="5074334"/>
            <a:ext cx="3821037" cy="646331"/>
          </a:xfrm>
          <a:prstGeom prst="rect">
            <a:avLst/>
          </a:prstGeom>
          <a:solidFill>
            <a:schemeClr val="accent6"/>
          </a:solidFill>
        </p:spPr>
        <p:txBody>
          <a:bodyPr wrap="square">
            <a:spAutoFit/>
          </a:bodyPr>
          <a:lstStyle/>
          <a:p>
            <a:pPr lvl="0" defTabSz="914400">
              <a:defRPr/>
            </a:pPr>
            <a:r>
              <a:rPr lang="en-US" dirty="0">
                <a:solidFill>
                  <a:schemeClr val="bg1"/>
                </a:solidFill>
                <a:sym typeface="Wingdings" panose="05000000000000000000" pitchFamily="2" charset="2"/>
              </a:rPr>
              <a:t> </a:t>
            </a:r>
            <a:r>
              <a:rPr lang="en-US" dirty="0">
                <a:solidFill>
                  <a:schemeClr val="bg1"/>
                </a:solidFill>
              </a:rPr>
              <a:t>Linked to this is the question: </a:t>
            </a:r>
            <a:r>
              <a:rPr lang="en-US" i="1" dirty="0">
                <a:solidFill>
                  <a:schemeClr val="bg1"/>
                </a:solidFill>
              </a:rPr>
              <a:t>What is a desirable level for biodiversity?</a:t>
            </a:r>
            <a:endParaRPr lang="en-ZA" i="1" dirty="0">
              <a:solidFill>
                <a:schemeClr val="bg1"/>
              </a:solidFill>
            </a:endParaRPr>
          </a:p>
        </p:txBody>
      </p:sp>
    </p:spTree>
    <p:extLst>
      <p:ext uri="{BB962C8B-B14F-4D97-AF65-F5344CB8AC3E}">
        <p14:creationId xmlns:p14="http://schemas.microsoft.com/office/powerpoint/2010/main" val="164380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863397" y="802792"/>
            <a:ext cx="6237605" cy="3474240"/>
          </a:xfrm>
          <a:prstGeom prst="rect">
            <a:avLst/>
          </a:prstGeom>
        </p:spPr>
      </p:pic>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No Net Loss and Biodiversity Net Gain:  precedent</a:t>
            </a:r>
          </a:p>
        </p:txBody>
      </p:sp>
      <p:sp>
        <p:nvSpPr>
          <p:cNvPr id="5" name="Rectangle 4"/>
          <p:cNvSpPr/>
          <p:nvPr/>
        </p:nvSpPr>
        <p:spPr>
          <a:xfrm>
            <a:off x="314324" y="3774542"/>
            <a:ext cx="11435224" cy="2339102"/>
          </a:xfrm>
          <a:prstGeom prst="rect">
            <a:avLst/>
          </a:prstGeom>
        </p:spPr>
        <p:txBody>
          <a:bodyPr wrap="square">
            <a:spAutoFit/>
          </a:bodyPr>
          <a:lstStyle/>
          <a:p>
            <a:pPr>
              <a:spcBef>
                <a:spcPts val="600"/>
              </a:spcBef>
            </a:pPr>
            <a:r>
              <a:rPr lang="en-US" b="1" u="sng" dirty="0">
                <a:solidFill>
                  <a:schemeClr val="accent6"/>
                </a:solidFill>
              </a:rPr>
              <a:t>Financial institutions</a:t>
            </a:r>
            <a:r>
              <a:rPr lang="en-US" dirty="0">
                <a:solidFill>
                  <a:schemeClr val="accent6"/>
                </a:solidFill>
              </a:rPr>
              <a:t>: </a:t>
            </a:r>
          </a:p>
          <a:p>
            <a:pPr marL="285750" indent="-285750">
              <a:spcBef>
                <a:spcPts val="600"/>
              </a:spcBef>
              <a:buFont typeface="Arial" panose="020B0604020202020204" pitchFamily="34" charset="0"/>
              <a:buChar char="•"/>
            </a:pPr>
            <a:r>
              <a:rPr lang="en-US" dirty="0"/>
              <a:t>IFC’s PS6 on ‘Conservation and Sustainable Management of Living Natural Resources’ requires clients to ensure Biodiversity Net Gain for impacts on critical habitat and, where feasible, No Net Loss for impacts on natural habitat.</a:t>
            </a:r>
          </a:p>
          <a:p>
            <a:pPr marL="285750" indent="-285750">
              <a:spcBef>
                <a:spcPts val="600"/>
              </a:spcBef>
              <a:buFont typeface="Arial" panose="020B0604020202020204" pitchFamily="34" charset="0"/>
              <a:buChar char="•"/>
            </a:pPr>
            <a:r>
              <a:rPr lang="en-US" dirty="0"/>
              <a:t>IFC Standards now adopted by the 96 financial institutions in 37 countries </a:t>
            </a:r>
          </a:p>
          <a:p>
            <a:pPr marL="285750" indent="-285750">
              <a:spcBef>
                <a:spcPts val="600"/>
              </a:spcBef>
              <a:buFont typeface="Arial" panose="020B0604020202020204" pitchFamily="34" charset="0"/>
              <a:buChar char="•"/>
            </a:pPr>
            <a:r>
              <a:rPr lang="en-US" dirty="0"/>
              <a:t>Similar provisions are now found in financial institutions’ safeguard policies, such as the World Bank’s Environmental and Social Safeguards.  </a:t>
            </a:r>
          </a:p>
          <a:p>
            <a:pPr>
              <a:spcBef>
                <a:spcPts val="600"/>
              </a:spcBef>
            </a:pPr>
            <a:r>
              <a:rPr lang="en-US" b="1" u="sng" dirty="0">
                <a:solidFill>
                  <a:schemeClr val="accent6"/>
                </a:solidFill>
              </a:rPr>
              <a:t>International </a:t>
            </a:r>
            <a:r>
              <a:rPr lang="en-US" b="1" u="sng" dirty="0" err="1">
                <a:solidFill>
                  <a:schemeClr val="accent6"/>
                </a:solidFill>
              </a:rPr>
              <a:t>organisations</a:t>
            </a:r>
            <a:r>
              <a:rPr lang="en-US" dirty="0">
                <a:solidFill>
                  <a:schemeClr val="accent6"/>
                </a:solidFill>
              </a:rPr>
              <a:t>: </a:t>
            </a:r>
            <a:r>
              <a:rPr lang="en-US" dirty="0"/>
              <a:t>2016, IUCN policy on biodiversity offsets.</a:t>
            </a:r>
            <a:endParaRPr lang="en-US" b="1" dirty="0">
              <a:solidFill>
                <a:schemeClr val="accent2">
                  <a:lumMod val="75000"/>
                </a:schemeClr>
              </a:solidFill>
            </a:endParaRPr>
          </a:p>
        </p:txBody>
      </p:sp>
      <p:sp>
        <p:nvSpPr>
          <p:cNvPr id="9" name="Rectangle 8"/>
          <p:cNvSpPr/>
          <p:nvPr/>
        </p:nvSpPr>
        <p:spPr>
          <a:xfrm>
            <a:off x="314325" y="1103716"/>
            <a:ext cx="6915149" cy="2816156"/>
          </a:xfrm>
          <a:prstGeom prst="rect">
            <a:avLst/>
          </a:prstGeom>
        </p:spPr>
        <p:txBody>
          <a:bodyPr wrap="square">
            <a:spAutoFit/>
          </a:bodyPr>
          <a:lstStyle/>
          <a:p>
            <a:pPr>
              <a:spcBef>
                <a:spcPts val="600"/>
              </a:spcBef>
            </a:pPr>
            <a:r>
              <a:rPr lang="en-US" b="1" u="sng" dirty="0">
                <a:solidFill>
                  <a:schemeClr val="accent6"/>
                </a:solidFill>
              </a:rPr>
              <a:t>Governments</a:t>
            </a:r>
            <a:r>
              <a:rPr lang="en-US" dirty="0">
                <a:solidFill>
                  <a:schemeClr val="accent6"/>
                </a:solidFill>
              </a:rPr>
              <a:t>:  </a:t>
            </a:r>
            <a:r>
              <a:rPr lang="en-US" dirty="0"/>
              <a:t>Law or policy on No Net Loss or a Net Gain of biodiversity, biodiversity offsets or compensation in over 100 countries.</a:t>
            </a:r>
            <a:endParaRPr lang="en-US" b="1" u="sng" dirty="0">
              <a:solidFill>
                <a:schemeClr val="accent2">
                  <a:lumMod val="75000"/>
                </a:schemeClr>
              </a:solidFill>
            </a:endParaRPr>
          </a:p>
          <a:p>
            <a:pPr>
              <a:spcBef>
                <a:spcPts val="600"/>
              </a:spcBef>
            </a:pPr>
            <a:r>
              <a:rPr lang="en-US" b="1" u="sng" dirty="0">
                <a:solidFill>
                  <a:schemeClr val="accent6"/>
                </a:solidFill>
              </a:rPr>
              <a:t>Companies</a:t>
            </a:r>
            <a:r>
              <a:rPr lang="en-US" dirty="0">
                <a:solidFill>
                  <a:schemeClr val="accent6"/>
                </a:solidFill>
              </a:rPr>
              <a:t>:  </a:t>
            </a:r>
          </a:p>
          <a:p>
            <a:pPr marL="285750" indent="-285750">
              <a:spcBef>
                <a:spcPts val="600"/>
              </a:spcBef>
              <a:buFont typeface="Arial" panose="020B0604020202020204" pitchFamily="34" charset="0"/>
              <a:buChar char="•"/>
            </a:pPr>
            <a:r>
              <a:rPr lang="en-US" dirty="0"/>
              <a:t>60+ companies with public, company-wide commitments or stated aspirations related to No Net Loss or Net Gain of biodiversity.</a:t>
            </a:r>
          </a:p>
          <a:p>
            <a:pPr marL="285750" indent="-285750">
              <a:spcBef>
                <a:spcPts val="600"/>
              </a:spcBef>
              <a:buFont typeface="Arial" panose="020B0604020202020204" pitchFamily="34" charset="0"/>
              <a:buChar char="•"/>
            </a:pPr>
            <a:r>
              <a:rPr lang="en-US" dirty="0"/>
              <a:t>Board of The Consumer Goods Forum (CEOs of 50 companies - mainly manufacturing and retail), pledged to </a:t>
            </a:r>
            <a:r>
              <a:rPr lang="en-US" dirty="0" err="1"/>
              <a:t>mobilise</a:t>
            </a:r>
            <a:r>
              <a:rPr lang="en-US" dirty="0"/>
              <a:t> resources within their businesses to help achieve zero net deforestation by 2020.</a:t>
            </a:r>
            <a:endParaRPr lang="en-US" baseline="30000" dirty="0"/>
          </a:p>
        </p:txBody>
      </p:sp>
    </p:spTree>
    <p:extLst>
      <p:ext uri="{BB962C8B-B14F-4D97-AF65-F5344CB8AC3E}">
        <p14:creationId xmlns:p14="http://schemas.microsoft.com/office/powerpoint/2010/main" val="349252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NNL/BNG:  precedent in government policy</a:t>
            </a:r>
          </a:p>
        </p:txBody>
      </p:sp>
      <p:sp>
        <p:nvSpPr>
          <p:cNvPr id="5" name="Rectangle 4"/>
          <p:cNvSpPr/>
          <p:nvPr/>
        </p:nvSpPr>
        <p:spPr>
          <a:xfrm>
            <a:off x="326623" y="1567692"/>
            <a:ext cx="1385766" cy="1077218"/>
          </a:xfrm>
          <a:prstGeom prst="rect">
            <a:avLst/>
          </a:prstGeom>
        </p:spPr>
        <p:txBody>
          <a:bodyPr wrap="square">
            <a:spAutoFit/>
          </a:bodyPr>
          <a:lstStyle/>
          <a:p>
            <a:pPr>
              <a:spcBef>
                <a:spcPts val="600"/>
              </a:spcBef>
            </a:pPr>
            <a:r>
              <a:rPr lang="en-US" b="1" u="sng" dirty="0">
                <a:solidFill>
                  <a:schemeClr val="accent6"/>
                </a:solidFill>
              </a:rPr>
              <a:t>2014:</a:t>
            </a:r>
          </a:p>
          <a:p>
            <a:pPr>
              <a:spcBef>
                <a:spcPts val="600"/>
              </a:spcBef>
            </a:pPr>
            <a:endParaRPr lang="en-US" b="1" u="sng" dirty="0">
              <a:solidFill>
                <a:schemeClr val="accent6"/>
              </a:solidFill>
            </a:endParaRPr>
          </a:p>
          <a:p>
            <a:pPr>
              <a:spcBef>
                <a:spcPts val="600"/>
              </a:spcBef>
            </a:pPr>
            <a:r>
              <a:rPr lang="en-US" b="1" u="sng" dirty="0">
                <a:solidFill>
                  <a:schemeClr val="accent6"/>
                </a:solidFill>
              </a:rPr>
              <a:t>2018:</a:t>
            </a:r>
          </a:p>
        </p:txBody>
      </p:sp>
      <p:sp>
        <p:nvSpPr>
          <p:cNvPr id="6" name="Rectangle 5"/>
          <p:cNvSpPr/>
          <p:nvPr/>
        </p:nvSpPr>
        <p:spPr>
          <a:xfrm>
            <a:off x="9737303" y="4476262"/>
            <a:ext cx="1964084" cy="646331"/>
          </a:xfrm>
          <a:prstGeom prst="rect">
            <a:avLst/>
          </a:prstGeom>
        </p:spPr>
        <p:txBody>
          <a:bodyPr wrap="square">
            <a:spAutoFit/>
          </a:bodyPr>
          <a:lstStyle/>
          <a:p>
            <a:r>
              <a:rPr lang="en-US" dirty="0">
                <a:solidFill>
                  <a:schemeClr val="bg1">
                    <a:lumMod val="50000"/>
                  </a:schemeClr>
                </a:solidFill>
              </a:rPr>
              <a:t>GIBOP is run by IUCN, TBC, DICE</a:t>
            </a:r>
          </a:p>
        </p:txBody>
      </p:sp>
      <p:pic>
        <p:nvPicPr>
          <p:cNvPr id="3" name="Picture 2"/>
          <p:cNvPicPr>
            <a:picLocks noChangeAspect="1"/>
          </p:cNvPicPr>
          <p:nvPr/>
        </p:nvPicPr>
        <p:blipFill>
          <a:blip r:embed="rId3"/>
          <a:stretch>
            <a:fillRect/>
          </a:stretch>
        </p:blipFill>
        <p:spPr>
          <a:xfrm>
            <a:off x="2547937" y="2738123"/>
            <a:ext cx="7096125" cy="3676650"/>
          </a:xfrm>
          <a:prstGeom prst="rect">
            <a:avLst/>
          </a:prstGeom>
        </p:spPr>
      </p:pic>
      <p:sp>
        <p:nvSpPr>
          <p:cNvPr id="8" name="Rectangle 7">
            <a:extLst>
              <a:ext uri="{FF2B5EF4-FFF2-40B4-BE49-F238E27FC236}">
                <a16:creationId xmlns:a16="http://schemas.microsoft.com/office/drawing/2014/main" id="{14E36002-3250-4F9D-82B9-FD0B3245D0B1}"/>
              </a:ext>
            </a:extLst>
          </p:cNvPr>
          <p:cNvSpPr/>
          <p:nvPr/>
        </p:nvSpPr>
        <p:spPr>
          <a:xfrm>
            <a:off x="1268915" y="1488179"/>
            <a:ext cx="10920933" cy="1477328"/>
          </a:xfrm>
          <a:prstGeom prst="rect">
            <a:avLst/>
          </a:prstGeom>
        </p:spPr>
        <p:txBody>
          <a:bodyPr wrap="square">
            <a:spAutoFit/>
          </a:bodyPr>
          <a:lstStyle/>
          <a:p>
            <a:r>
              <a:rPr lang="en-US" dirty="0"/>
              <a:t>39 countries had existing laws or policies on No Net Loss or a Net Gain of biodiversity, biodiversity offsets or compensation and 22 were developing them. </a:t>
            </a:r>
          </a:p>
          <a:p>
            <a:endParaRPr lang="en-US" dirty="0"/>
          </a:p>
          <a:p>
            <a:r>
              <a:rPr lang="en-US" dirty="0"/>
              <a:t>74-100 countries now have them (depending on the breadth or precision of the scope of policy considered).</a:t>
            </a:r>
          </a:p>
          <a:p>
            <a:r>
              <a:rPr lang="en-US" dirty="0"/>
              <a:t> </a:t>
            </a:r>
          </a:p>
        </p:txBody>
      </p:sp>
    </p:spTree>
    <p:extLst>
      <p:ext uri="{BB962C8B-B14F-4D97-AF65-F5344CB8AC3E}">
        <p14:creationId xmlns:p14="http://schemas.microsoft.com/office/powerpoint/2010/main" val="10658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err="1">
                <a:solidFill>
                  <a:schemeClr val="bg1"/>
                </a:solidFill>
                <a:latin typeface="Calibri" panose="020F0502020204030204" pitchFamily="34" charset="0"/>
              </a:rPr>
              <a:t>Establishing</a:t>
            </a:r>
            <a:r>
              <a:rPr lang="fr-FR" sz="3600" b="1" dirty="0">
                <a:solidFill>
                  <a:schemeClr val="bg1"/>
                </a:solidFill>
                <a:latin typeface="Calibri" panose="020F0502020204030204" pitchFamily="34" charset="0"/>
              </a:rPr>
              <a:t> NNL/BNG</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err="1">
                <a:latin typeface="Calibri" panose="020F0502020204030204" pitchFamily="34" charset="0"/>
              </a:rPr>
              <a:t>Loss</a:t>
            </a:r>
            <a:r>
              <a:rPr lang="fr-FR" sz="4000" b="1" dirty="0">
                <a:latin typeface="Calibri" panose="020F0502020204030204" pitchFamily="34" charset="0"/>
              </a:rPr>
              <a:t>-Gain </a:t>
            </a:r>
            <a:r>
              <a:rPr lang="fr-FR" sz="4000" b="1" dirty="0" err="1">
                <a:latin typeface="Calibri" panose="020F0502020204030204" pitchFamily="34" charset="0"/>
              </a:rPr>
              <a:t>Assessment</a:t>
            </a:r>
            <a:endParaRPr lang="fr-FR" sz="4000" b="1" dirty="0">
              <a:latin typeface="Calibri" panose="020F0502020204030204" pitchFamily="34" charset="0"/>
            </a:endParaRPr>
          </a:p>
        </p:txBody>
      </p:sp>
    </p:spTree>
    <p:extLst>
      <p:ext uri="{BB962C8B-B14F-4D97-AF65-F5344CB8AC3E}">
        <p14:creationId xmlns:p14="http://schemas.microsoft.com/office/powerpoint/2010/main" val="388655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37220"/>
            <a:ext cx="8094722" cy="546625"/>
          </a:xfrm>
          <a:prstGeom prst="rect">
            <a:avLst/>
          </a:prstGeom>
          <a:noFill/>
        </p:spPr>
        <p:txBody>
          <a:bodyPr wrap="square" rtlCol="0">
            <a:spAutoFit/>
          </a:bodyPr>
          <a:lstStyle/>
          <a:p>
            <a:pPr algn="ctr" defTabSz="768111">
              <a:lnSpc>
                <a:spcPct val="80000"/>
              </a:lnSpc>
            </a:pPr>
            <a:r>
              <a:rPr lang="fr-FR" sz="3600" b="1" dirty="0">
                <a:solidFill>
                  <a:schemeClr val="bg1"/>
                </a:solidFill>
                <a:latin typeface="Calibri" panose="020F0502020204030204" pitchFamily="34" charset="0"/>
              </a:rPr>
              <a:t> No Net </a:t>
            </a:r>
            <a:r>
              <a:rPr lang="fr-FR" sz="3600" b="1" dirty="0" err="1">
                <a:solidFill>
                  <a:schemeClr val="bg1"/>
                </a:solidFill>
                <a:latin typeface="Calibri" panose="020F0502020204030204" pitchFamily="34" charset="0"/>
              </a:rPr>
              <a:t>Loss</a:t>
            </a:r>
            <a:r>
              <a:rPr lang="fr-FR" sz="3600" b="1" dirty="0">
                <a:solidFill>
                  <a:schemeClr val="bg1"/>
                </a:solidFill>
                <a:latin typeface="Calibri" panose="020F0502020204030204" pitchFamily="34" charset="0"/>
              </a:rPr>
              <a:t> and </a:t>
            </a:r>
            <a:r>
              <a:rPr lang="fr-FR" sz="3600" b="1" dirty="0" err="1">
                <a:solidFill>
                  <a:schemeClr val="bg1"/>
                </a:solidFill>
                <a:latin typeface="Calibri" panose="020F0502020204030204" pitchFamily="34" charset="0"/>
              </a:rPr>
              <a:t>Biodiversity</a:t>
            </a:r>
            <a:r>
              <a:rPr lang="fr-FR" sz="3600" b="1" dirty="0">
                <a:solidFill>
                  <a:schemeClr val="bg1"/>
                </a:solidFill>
                <a:latin typeface="Calibri" panose="020F0502020204030204" pitchFamily="34" charset="0"/>
              </a:rPr>
              <a:t> Net Gain</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29339" y="1771086"/>
            <a:ext cx="8338375" cy="2554545"/>
          </a:xfrm>
          <a:prstGeom prst="rect">
            <a:avLst/>
          </a:prstGeom>
          <a:noFill/>
        </p:spPr>
        <p:txBody>
          <a:bodyPr wrap="square" rtlCol="0">
            <a:spAutoFit/>
          </a:bodyPr>
          <a:lstStyle/>
          <a:p>
            <a:pPr marL="717550" indent="-717550" defTabSz="768111"/>
            <a:r>
              <a:rPr lang="fr-FR" sz="4000" b="1" dirty="0">
                <a:latin typeface="Calibri" panose="020F0502020204030204" pitchFamily="34" charset="0"/>
                <a:sym typeface="Symbol" panose="05050102010706020507" pitchFamily="18" charset="2"/>
              </a:rPr>
              <a:t> </a:t>
            </a:r>
            <a:r>
              <a:rPr lang="fr-FR" sz="4000" b="1" dirty="0" err="1">
                <a:latin typeface="Calibri" panose="020F0502020204030204" pitchFamily="34" charset="0"/>
              </a:rPr>
              <a:t>See</a:t>
            </a:r>
            <a:r>
              <a:rPr lang="fr-FR" sz="4000" b="1" dirty="0">
                <a:latin typeface="Calibri" panose="020F0502020204030204" pitchFamily="34" charset="0"/>
              </a:rPr>
              <a:t> the module on Key Concepts for discussion of </a:t>
            </a:r>
            <a:r>
              <a:rPr lang="fr-FR" sz="4000" b="1" dirty="0" err="1">
                <a:latin typeface="Calibri" panose="020F0502020204030204" pitchFamily="34" charset="0"/>
              </a:rPr>
              <a:t>baselines</a:t>
            </a:r>
            <a:r>
              <a:rPr lang="fr-FR" sz="4000" b="1" dirty="0">
                <a:latin typeface="Calibri" panose="020F0502020204030204" pitchFamily="34" charset="0"/>
              </a:rPr>
              <a:t> and ‘No Net </a:t>
            </a:r>
            <a:r>
              <a:rPr lang="fr-FR" sz="4000" b="1" dirty="0" err="1">
                <a:latin typeface="Calibri" panose="020F0502020204030204" pitchFamily="34" charset="0"/>
              </a:rPr>
              <a:t>Loss</a:t>
            </a:r>
            <a:r>
              <a:rPr lang="fr-FR" sz="4000" b="1" dirty="0">
                <a:latin typeface="Calibri" panose="020F0502020204030204" pitchFamily="34" charset="0"/>
              </a:rPr>
              <a:t> of </a:t>
            </a:r>
            <a:r>
              <a:rPr lang="fr-FR" sz="4000" b="1" dirty="0" err="1">
                <a:latin typeface="Calibri" panose="020F0502020204030204" pitchFamily="34" charset="0"/>
              </a:rPr>
              <a:t>what</a:t>
            </a:r>
            <a:r>
              <a:rPr lang="fr-FR" sz="4000" b="1" dirty="0">
                <a:latin typeface="Calibri" panose="020F0502020204030204" pitchFamily="34" charset="0"/>
              </a:rPr>
              <a:t> relative to </a:t>
            </a:r>
            <a:r>
              <a:rPr lang="fr-FR" sz="4000" b="1" dirty="0" err="1">
                <a:latin typeface="Calibri" panose="020F0502020204030204" pitchFamily="34" charset="0"/>
              </a:rPr>
              <a:t>what</a:t>
            </a:r>
            <a:r>
              <a:rPr lang="fr-FR" sz="4000" b="1" dirty="0">
                <a:latin typeface="Calibri" panose="020F0502020204030204" pitchFamily="34" charset="0"/>
              </a:rPr>
              <a:t>?’</a:t>
            </a:r>
          </a:p>
          <a:p>
            <a:pPr marL="717550" indent="-717550" defTabSz="768111"/>
            <a:endParaRPr lang="fr-FR" sz="4000" b="1" dirty="0">
              <a:latin typeface="Calibri" panose="020F0502020204030204" pitchFamily="34" charset="0"/>
            </a:endParaRPr>
          </a:p>
        </p:txBody>
      </p:sp>
    </p:spTree>
    <p:extLst>
      <p:ext uri="{BB962C8B-B14F-4D97-AF65-F5344CB8AC3E}">
        <p14:creationId xmlns:p14="http://schemas.microsoft.com/office/powerpoint/2010/main" val="3092701301"/>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4178</TotalTime>
  <Words>2685</Words>
  <Application>Microsoft Office PowerPoint</Application>
  <PresentationFormat>Widescreen</PresentationFormat>
  <Paragraphs>154</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Agenda Medium</vt:lpstr>
      <vt:lpstr>Arial</vt:lpstr>
      <vt:lpstr>Calibri</vt:lpstr>
      <vt:lpstr>Calibri Light</vt:lpstr>
      <vt:lpstr>Garamond</vt:lpstr>
      <vt:lpstr>Symbol</vt:lpstr>
      <vt:lpstr>Times New Roman</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ten Kate</dc:creator>
  <cp:lastModifiedBy>Rainey, Hugo</cp:lastModifiedBy>
  <cp:revision>371</cp:revision>
  <dcterms:created xsi:type="dcterms:W3CDTF">2019-10-21T17:05:41Z</dcterms:created>
  <dcterms:modified xsi:type="dcterms:W3CDTF">2020-02-17T16:13:02Z</dcterms:modified>
</cp:coreProperties>
</file>